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19"/>
  </p:notesMasterIdLst>
  <p:sldIdLst>
    <p:sldId id="256" r:id="rId2"/>
    <p:sldId id="257" r:id="rId3"/>
    <p:sldId id="258" r:id="rId4"/>
    <p:sldId id="259" r:id="rId5"/>
    <p:sldId id="276" r:id="rId6"/>
    <p:sldId id="277" r:id="rId7"/>
    <p:sldId id="278" r:id="rId8"/>
    <p:sldId id="273" r:id="rId9"/>
    <p:sldId id="274" r:id="rId10"/>
    <p:sldId id="275" r:id="rId11"/>
    <p:sldId id="280" r:id="rId12"/>
    <p:sldId id="281" r:id="rId13"/>
    <p:sldId id="282" r:id="rId14"/>
    <p:sldId id="283" r:id="rId15"/>
    <p:sldId id="284" r:id="rId16"/>
    <p:sldId id="285" r:id="rId17"/>
    <p:sldId id="286" r:id="rId18"/>
    <p:sldId id="464" r:id="rId19"/>
    <p:sldId id="279"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94" r:id="rId33"/>
    <p:sldId id="287" r:id="rId34"/>
    <p:sldId id="288" r:id="rId35"/>
    <p:sldId id="289" r:id="rId36"/>
    <p:sldId id="290" r:id="rId37"/>
    <p:sldId id="291" r:id="rId38"/>
    <p:sldId id="292" r:id="rId39"/>
    <p:sldId id="293" r:id="rId40"/>
    <p:sldId id="295" r:id="rId41"/>
    <p:sldId id="296" r:id="rId42"/>
    <p:sldId id="301" r:id="rId43"/>
    <p:sldId id="297" r:id="rId44"/>
    <p:sldId id="298" r:id="rId45"/>
    <p:sldId id="299" r:id="rId46"/>
    <p:sldId id="302" r:id="rId47"/>
    <p:sldId id="300" r:id="rId48"/>
    <p:sldId id="303" r:id="rId49"/>
    <p:sldId id="304" r:id="rId50"/>
    <p:sldId id="307" r:id="rId51"/>
    <p:sldId id="305" r:id="rId52"/>
    <p:sldId id="306" r:id="rId53"/>
    <p:sldId id="308" r:id="rId54"/>
    <p:sldId id="309" r:id="rId55"/>
    <p:sldId id="310" r:id="rId56"/>
    <p:sldId id="311" r:id="rId57"/>
    <p:sldId id="312" r:id="rId58"/>
    <p:sldId id="313" r:id="rId59"/>
    <p:sldId id="314" r:id="rId60"/>
    <p:sldId id="315" r:id="rId61"/>
    <p:sldId id="318" r:id="rId62"/>
    <p:sldId id="316" r:id="rId63"/>
    <p:sldId id="317" r:id="rId64"/>
    <p:sldId id="319" r:id="rId65"/>
    <p:sldId id="320" r:id="rId66"/>
    <p:sldId id="321" r:id="rId67"/>
    <p:sldId id="322" r:id="rId68"/>
    <p:sldId id="323" r:id="rId69"/>
    <p:sldId id="324" r:id="rId70"/>
    <p:sldId id="325" r:id="rId71"/>
    <p:sldId id="328" r:id="rId72"/>
    <p:sldId id="326" r:id="rId73"/>
    <p:sldId id="327" r:id="rId74"/>
    <p:sldId id="329" r:id="rId75"/>
    <p:sldId id="330" r:id="rId76"/>
    <p:sldId id="331" r:id="rId77"/>
    <p:sldId id="332" r:id="rId78"/>
    <p:sldId id="333" r:id="rId79"/>
    <p:sldId id="334" r:id="rId80"/>
    <p:sldId id="335" r:id="rId81"/>
    <p:sldId id="339" r:id="rId82"/>
    <p:sldId id="336"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61" r:id="rId98"/>
    <p:sldId id="354" r:id="rId99"/>
    <p:sldId id="355" r:id="rId100"/>
    <p:sldId id="362" r:id="rId101"/>
    <p:sldId id="363" r:id="rId102"/>
    <p:sldId id="364" r:id="rId103"/>
    <p:sldId id="365" r:id="rId104"/>
    <p:sldId id="366" r:id="rId105"/>
    <p:sldId id="367" r:id="rId106"/>
    <p:sldId id="368" r:id="rId107"/>
    <p:sldId id="369" r:id="rId108"/>
    <p:sldId id="370" r:id="rId109"/>
    <p:sldId id="377" r:id="rId110"/>
    <p:sldId id="371" r:id="rId111"/>
    <p:sldId id="372" r:id="rId112"/>
    <p:sldId id="373" r:id="rId113"/>
    <p:sldId id="374" r:id="rId114"/>
    <p:sldId id="375" r:id="rId115"/>
    <p:sldId id="376" r:id="rId116"/>
    <p:sldId id="356" r:id="rId117"/>
    <p:sldId id="357" r:id="rId118"/>
    <p:sldId id="358" r:id="rId119"/>
    <p:sldId id="359" r:id="rId120"/>
    <p:sldId id="360" r:id="rId121"/>
    <p:sldId id="378" r:id="rId122"/>
    <p:sldId id="337" r:id="rId123"/>
    <p:sldId id="338" r:id="rId124"/>
    <p:sldId id="379" r:id="rId125"/>
    <p:sldId id="380" r:id="rId126"/>
    <p:sldId id="381" r:id="rId127"/>
    <p:sldId id="382" r:id="rId128"/>
    <p:sldId id="383" r:id="rId129"/>
    <p:sldId id="384" r:id="rId130"/>
    <p:sldId id="398" r:id="rId131"/>
    <p:sldId id="385" r:id="rId132"/>
    <p:sldId id="386" r:id="rId133"/>
    <p:sldId id="387" r:id="rId134"/>
    <p:sldId id="388" r:id="rId135"/>
    <p:sldId id="389" r:id="rId136"/>
    <p:sldId id="399" r:id="rId137"/>
    <p:sldId id="390" r:id="rId138"/>
    <p:sldId id="391" r:id="rId139"/>
    <p:sldId id="392" r:id="rId140"/>
    <p:sldId id="393" r:id="rId141"/>
    <p:sldId id="394" r:id="rId142"/>
    <p:sldId id="395" r:id="rId143"/>
    <p:sldId id="396" r:id="rId144"/>
    <p:sldId id="410" r:id="rId145"/>
    <p:sldId id="397" r:id="rId146"/>
    <p:sldId id="400" r:id="rId147"/>
    <p:sldId id="401" r:id="rId148"/>
    <p:sldId id="402" r:id="rId149"/>
    <p:sldId id="403" r:id="rId150"/>
    <p:sldId id="404" r:id="rId151"/>
    <p:sldId id="405" r:id="rId152"/>
    <p:sldId id="411" r:id="rId153"/>
    <p:sldId id="406" r:id="rId154"/>
    <p:sldId id="407" r:id="rId155"/>
    <p:sldId id="408" r:id="rId156"/>
    <p:sldId id="409"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6" r:id="rId171"/>
    <p:sldId id="425"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7" r:id="rId191"/>
    <p:sldId id="445" r:id="rId192"/>
    <p:sldId id="446" r:id="rId193"/>
    <p:sldId id="448" r:id="rId194"/>
    <p:sldId id="456" r:id="rId195"/>
    <p:sldId id="449" r:id="rId196"/>
    <p:sldId id="450" r:id="rId197"/>
    <p:sldId id="451" r:id="rId198"/>
    <p:sldId id="457" r:id="rId199"/>
    <p:sldId id="458" r:id="rId200"/>
    <p:sldId id="459" r:id="rId201"/>
    <p:sldId id="460" r:id="rId202"/>
    <p:sldId id="461" r:id="rId203"/>
    <p:sldId id="462" r:id="rId204"/>
    <p:sldId id="463" r:id="rId205"/>
    <p:sldId id="452" r:id="rId206"/>
    <p:sldId id="453" r:id="rId207"/>
    <p:sldId id="454" r:id="rId208"/>
    <p:sldId id="455" r:id="rId209"/>
    <p:sldId id="465" r:id="rId210"/>
    <p:sldId id="469" r:id="rId211"/>
    <p:sldId id="466" r:id="rId212"/>
    <p:sldId id="467" r:id="rId213"/>
    <p:sldId id="468" r:id="rId214"/>
    <p:sldId id="470" r:id="rId215"/>
    <p:sldId id="471" r:id="rId216"/>
    <p:sldId id="472" r:id="rId217"/>
    <p:sldId id="473" r:id="rId2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1544" autoAdjust="0"/>
  </p:normalViewPr>
  <p:slideViewPr>
    <p:cSldViewPr snapToGrid="0">
      <p:cViewPr varScale="1">
        <p:scale>
          <a:sx n="54" d="100"/>
          <a:sy n="54" d="100"/>
        </p:scale>
        <p:origin x="4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ED7D8-E882-4C79-AF52-6DEBDF65D180}"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A67F7-8824-4053-BB70-D191CE4DD024}" type="slidenum">
              <a:rPr lang="en-US" smtClean="0"/>
              <a:t>‹#›</a:t>
            </a:fld>
            <a:endParaRPr lang="en-US"/>
          </a:p>
        </p:txBody>
      </p:sp>
    </p:spTree>
    <p:extLst>
      <p:ext uri="{BB962C8B-B14F-4D97-AF65-F5344CB8AC3E}">
        <p14:creationId xmlns:p14="http://schemas.microsoft.com/office/powerpoint/2010/main" val="1316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5A67F7-8824-4053-BB70-D191CE4DD024}" type="slidenum">
              <a:rPr lang="en-US" smtClean="0"/>
              <a:t>1</a:t>
            </a:fld>
            <a:endParaRPr lang="en-US"/>
          </a:p>
        </p:txBody>
      </p:sp>
    </p:spTree>
    <p:extLst>
      <p:ext uri="{BB962C8B-B14F-4D97-AF65-F5344CB8AC3E}">
        <p14:creationId xmlns:p14="http://schemas.microsoft.com/office/powerpoint/2010/main" val="1612020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alibri" panose="020F0502020204030204" pitchFamily="34" charset="0"/>
              </a:rPr>
              <a:t>Each organization’s cloud adoption journey is unique. However, in order for any organization to successfully migrate its IT portfolio to the cloud, three elements (that is, people, process, and technology) must be in alignment. Business and technology leaders in an organization must understand the organization’s current state, target state, and the transition that is needed to achieve the target state so they can set goals and create processes for staff</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45A67F7-8824-4053-BB70-D191CE4DD024}" type="slidenum">
              <a:rPr lang="en-US" smtClean="0"/>
              <a:t>4</a:t>
            </a:fld>
            <a:endParaRPr lang="en-US"/>
          </a:p>
        </p:txBody>
      </p:sp>
    </p:spTree>
    <p:extLst>
      <p:ext uri="{BB962C8B-B14F-4D97-AF65-F5344CB8AC3E}">
        <p14:creationId xmlns:p14="http://schemas.microsoft.com/office/powerpoint/2010/main" val="225436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5A67F7-8824-4053-BB70-D191CE4DD024}" type="slidenum">
              <a:rPr lang="en-US" smtClean="0"/>
              <a:t>5</a:t>
            </a:fld>
            <a:endParaRPr lang="en-US"/>
          </a:p>
        </p:txBody>
      </p:sp>
    </p:spTree>
    <p:extLst>
      <p:ext uri="{BB962C8B-B14F-4D97-AF65-F5344CB8AC3E}">
        <p14:creationId xmlns:p14="http://schemas.microsoft.com/office/powerpoint/2010/main" val="255128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6EDC6-B31D-DF32-F1CF-D9DE12344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634A77-DB1D-C63F-E21A-80CDEB98A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24402-184D-A1B9-6309-33FB1E9462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B573AF-3EB6-2669-1089-269FF439B2DB}"/>
              </a:ext>
            </a:extLst>
          </p:cNvPr>
          <p:cNvSpPr>
            <a:spLocks noGrp="1"/>
          </p:cNvSpPr>
          <p:nvPr>
            <p:ph type="sldNum" sz="quarter" idx="5"/>
          </p:nvPr>
        </p:nvSpPr>
        <p:spPr/>
        <p:txBody>
          <a:bodyPr/>
          <a:lstStyle/>
          <a:p>
            <a:fld id="{445A67F7-8824-4053-BB70-D191CE4DD024}" type="slidenum">
              <a:rPr lang="en-US" smtClean="0"/>
              <a:t>6</a:t>
            </a:fld>
            <a:endParaRPr lang="en-US"/>
          </a:p>
        </p:txBody>
      </p:sp>
    </p:spTree>
    <p:extLst>
      <p:ext uri="{BB962C8B-B14F-4D97-AF65-F5344CB8AC3E}">
        <p14:creationId xmlns:p14="http://schemas.microsoft.com/office/powerpoint/2010/main" val="845709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5A67F7-8824-4053-BB70-D191CE4DD024}" type="slidenum">
              <a:rPr lang="en-US" smtClean="0"/>
              <a:t>7</a:t>
            </a:fld>
            <a:endParaRPr lang="en-US"/>
          </a:p>
        </p:txBody>
      </p:sp>
    </p:spTree>
    <p:extLst>
      <p:ext uri="{BB962C8B-B14F-4D97-AF65-F5344CB8AC3E}">
        <p14:creationId xmlns:p14="http://schemas.microsoft.com/office/powerpoint/2010/main" val="3088997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03141"/>
                </a:solidFill>
                <a:effectLst/>
                <a:latin typeface="var(--font-stack-text)"/>
              </a:rPr>
              <a:t>Amazon S3 Standard-Infrequent Access allow you to store infrequently accessed data, with rapid access when needed, has a high durability, and is stored in several Availability Zones to avoid data loss in case of a disaster. It can be used to store data for disaster recovery, backups, etc.</a:t>
            </a:r>
          </a:p>
          <a:p>
            <a:br>
              <a:rPr lang="en-US" dirty="0"/>
            </a:br>
            <a:endParaRPr lang="en-US" dirty="0"/>
          </a:p>
        </p:txBody>
      </p:sp>
      <p:sp>
        <p:nvSpPr>
          <p:cNvPr id="4" name="Slide Number Placeholder 3"/>
          <p:cNvSpPr>
            <a:spLocks noGrp="1"/>
          </p:cNvSpPr>
          <p:nvPr>
            <p:ph type="sldNum" sz="quarter" idx="5"/>
          </p:nvPr>
        </p:nvSpPr>
        <p:spPr/>
        <p:txBody>
          <a:bodyPr/>
          <a:lstStyle/>
          <a:p>
            <a:fld id="{445A67F7-8824-4053-BB70-D191CE4DD024}" type="slidenum">
              <a:rPr lang="en-US" smtClean="0"/>
              <a:t>78</a:t>
            </a:fld>
            <a:endParaRPr lang="en-US"/>
          </a:p>
        </p:txBody>
      </p:sp>
    </p:spTree>
    <p:extLst>
      <p:ext uri="{BB962C8B-B14F-4D97-AF65-F5344CB8AC3E}">
        <p14:creationId xmlns:p14="http://schemas.microsoft.com/office/powerpoint/2010/main" val="65131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03141"/>
                </a:solidFill>
                <a:effectLst/>
                <a:latin typeface="var(--font-stack-text)"/>
              </a:rPr>
              <a:t>AWS Batch enables developers, scientists, and engineers to easily and efficiently run hundreds of thousands of batch computing jobs on AWS. AWS Batch dynamically provisions the optimal quantity and type of compute resources (e.g., CPU or memory-optimized instances) based on the volume and specific resource requirements of the batch jobs submitted.</a:t>
            </a:r>
          </a:p>
          <a:p>
            <a:br>
              <a:rPr lang="en-US" dirty="0"/>
            </a:br>
            <a:endParaRPr lang="en-US" dirty="0"/>
          </a:p>
        </p:txBody>
      </p:sp>
      <p:sp>
        <p:nvSpPr>
          <p:cNvPr id="4" name="Slide Number Placeholder 3"/>
          <p:cNvSpPr>
            <a:spLocks noGrp="1"/>
          </p:cNvSpPr>
          <p:nvPr>
            <p:ph type="sldNum" sz="quarter" idx="5"/>
          </p:nvPr>
        </p:nvSpPr>
        <p:spPr/>
        <p:txBody>
          <a:bodyPr/>
          <a:lstStyle/>
          <a:p>
            <a:fld id="{445A67F7-8824-4053-BB70-D191CE4DD024}" type="slidenum">
              <a:rPr lang="en-US" smtClean="0"/>
              <a:t>105</a:t>
            </a:fld>
            <a:endParaRPr lang="en-US"/>
          </a:p>
        </p:txBody>
      </p:sp>
    </p:spTree>
    <p:extLst>
      <p:ext uri="{BB962C8B-B14F-4D97-AF65-F5344CB8AC3E}">
        <p14:creationId xmlns:p14="http://schemas.microsoft.com/office/powerpoint/2010/main" val="1049996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445A67F7-8824-4053-BB70-D191CE4DD024}" type="slidenum">
              <a:rPr lang="en-US" smtClean="0"/>
              <a:t>170</a:t>
            </a:fld>
            <a:endParaRPr lang="en-US"/>
          </a:p>
        </p:txBody>
      </p:sp>
    </p:spTree>
    <p:extLst>
      <p:ext uri="{BB962C8B-B14F-4D97-AF65-F5344CB8AC3E}">
        <p14:creationId xmlns:p14="http://schemas.microsoft.com/office/powerpoint/2010/main" val="253115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1/22/2025</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5279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1/22/2025</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82884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1/22/2025</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27611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1/22/2025</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84856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1/22/2025</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00550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1/22/2025</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1858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1/22/2025</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4423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1/22/2025</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01092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1/22/2025</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9935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1/22/2025</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453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1/22/2025</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4383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1/22/2025</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24089264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playlist?list=PLAMhkzmvYCLMDZVFXJKheoeyKgIeKd4j5" TargetMode="Externa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circles and lines&#10;&#10;Description automatically generated with medium confidence">
            <a:extLst>
              <a:ext uri="{FF2B5EF4-FFF2-40B4-BE49-F238E27FC236}">
                <a16:creationId xmlns:a16="http://schemas.microsoft.com/office/drawing/2014/main" id="{A4DA6066-EFB1-22B3-8AAA-74BAA54F71EC}"/>
              </a:ext>
            </a:extLst>
          </p:cNvPr>
          <p:cNvPicPr>
            <a:picLocks noChangeAspect="1"/>
          </p:cNvPicPr>
          <p:nvPr/>
        </p:nvPicPr>
        <p:blipFill>
          <a:blip r:embed="rId3">
            <a:alphaModFix amt="60000"/>
          </a:blip>
          <a:srcRect t="13016" b="3341"/>
          <a:stretch/>
        </p:blipFill>
        <p:spPr>
          <a:xfrm>
            <a:off x="20" y="10"/>
            <a:ext cx="12191980" cy="6857990"/>
          </a:xfrm>
          <a:prstGeom prst="rect">
            <a:avLst/>
          </a:prstGeom>
        </p:spPr>
      </p:pic>
      <p:sp>
        <p:nvSpPr>
          <p:cNvPr id="2" name="Title 1">
            <a:extLst>
              <a:ext uri="{FF2B5EF4-FFF2-40B4-BE49-F238E27FC236}">
                <a16:creationId xmlns:a16="http://schemas.microsoft.com/office/drawing/2014/main" id="{E92DBD8C-BB38-0C45-4745-1DAA46EB01FC}"/>
              </a:ext>
            </a:extLst>
          </p:cNvPr>
          <p:cNvSpPr>
            <a:spLocks noGrp="1"/>
          </p:cNvSpPr>
          <p:nvPr>
            <p:ph type="ctrTitle"/>
          </p:nvPr>
        </p:nvSpPr>
        <p:spPr>
          <a:xfrm>
            <a:off x="960120" y="640080"/>
            <a:ext cx="10268712" cy="3227832"/>
          </a:xfrm>
        </p:spPr>
        <p:txBody>
          <a:bodyPr anchor="b">
            <a:normAutofit/>
          </a:bodyPr>
          <a:lstStyle/>
          <a:p>
            <a:r>
              <a:rPr lang="en-US" dirty="0"/>
              <a:t>Questions &amp; Knowledge Checks</a:t>
            </a:r>
          </a:p>
        </p:txBody>
      </p:sp>
      <p:sp>
        <p:nvSpPr>
          <p:cNvPr id="3" name="Subtitle 2">
            <a:extLst>
              <a:ext uri="{FF2B5EF4-FFF2-40B4-BE49-F238E27FC236}">
                <a16:creationId xmlns:a16="http://schemas.microsoft.com/office/drawing/2014/main" id="{0EEC34B6-9F06-9159-8BC6-4DA0C8A76933}"/>
              </a:ext>
            </a:extLst>
          </p:cNvPr>
          <p:cNvSpPr>
            <a:spLocks noGrp="1"/>
          </p:cNvSpPr>
          <p:nvPr>
            <p:ph type="subTitle" idx="1"/>
          </p:nvPr>
        </p:nvSpPr>
        <p:spPr>
          <a:xfrm>
            <a:off x="960120" y="4526280"/>
            <a:ext cx="10268712" cy="1508760"/>
          </a:xfrm>
        </p:spPr>
        <p:txBody>
          <a:bodyPr anchor="t">
            <a:normAutofit/>
          </a:bodyPr>
          <a:lstStyle/>
          <a:p>
            <a:r>
              <a:rPr lang="en-US" dirty="0">
                <a:solidFill>
                  <a:schemeClr val="tx1"/>
                </a:solidFill>
              </a:rPr>
              <a:t>AWS</a:t>
            </a:r>
          </a:p>
        </p:txBody>
      </p:sp>
    </p:spTree>
    <p:extLst>
      <p:ext uri="{BB962C8B-B14F-4D97-AF65-F5344CB8AC3E}">
        <p14:creationId xmlns:p14="http://schemas.microsoft.com/office/powerpoint/2010/main" val="164486092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45923-0DB6-5271-F2F5-90B42C1AF51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F5E00D-D8DD-101F-5FE1-97B3E0FD785F}"/>
              </a:ext>
            </a:extLst>
          </p:cNvPr>
          <p:cNvPicPr>
            <a:picLocks noChangeAspect="1"/>
          </p:cNvPicPr>
          <p:nvPr/>
        </p:nvPicPr>
        <p:blipFill>
          <a:blip r:embed="rId2"/>
          <a:stretch>
            <a:fillRect/>
          </a:stretch>
        </p:blipFill>
        <p:spPr>
          <a:xfrm>
            <a:off x="1937757" y="923575"/>
            <a:ext cx="8316486" cy="5010849"/>
          </a:xfrm>
          <a:prstGeom prst="rect">
            <a:avLst/>
          </a:prstGeom>
        </p:spPr>
      </p:pic>
    </p:spTree>
    <p:extLst>
      <p:ext uri="{BB962C8B-B14F-4D97-AF65-F5344CB8AC3E}">
        <p14:creationId xmlns:p14="http://schemas.microsoft.com/office/powerpoint/2010/main" val="14681359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B797F-B951-29A3-E191-430900C494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2A86B8E-4825-D753-693A-49DB194616A5}"/>
              </a:ext>
            </a:extLst>
          </p:cNvPr>
          <p:cNvPicPr>
            <a:picLocks noChangeAspect="1"/>
          </p:cNvPicPr>
          <p:nvPr/>
        </p:nvPicPr>
        <p:blipFill>
          <a:blip r:embed="rId2"/>
          <a:stretch>
            <a:fillRect/>
          </a:stretch>
        </p:blipFill>
        <p:spPr>
          <a:xfrm>
            <a:off x="2047310" y="1395128"/>
            <a:ext cx="8097380" cy="4067743"/>
          </a:xfrm>
          <a:prstGeom prst="rect">
            <a:avLst/>
          </a:prstGeom>
        </p:spPr>
      </p:pic>
    </p:spTree>
    <p:extLst>
      <p:ext uri="{BB962C8B-B14F-4D97-AF65-F5344CB8AC3E}">
        <p14:creationId xmlns:p14="http://schemas.microsoft.com/office/powerpoint/2010/main" val="3992087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77AD0-0136-62FA-6AA8-21D4D06200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ED5477-EA02-59CE-E5F4-1D2A311C98BD}"/>
              </a:ext>
            </a:extLst>
          </p:cNvPr>
          <p:cNvPicPr>
            <a:picLocks noChangeAspect="1"/>
          </p:cNvPicPr>
          <p:nvPr/>
        </p:nvPicPr>
        <p:blipFill>
          <a:blip r:embed="rId2"/>
          <a:stretch>
            <a:fillRect/>
          </a:stretch>
        </p:blipFill>
        <p:spPr>
          <a:xfrm>
            <a:off x="1932994" y="1404655"/>
            <a:ext cx="8326012" cy="4048690"/>
          </a:xfrm>
          <a:prstGeom prst="rect">
            <a:avLst/>
          </a:prstGeom>
        </p:spPr>
      </p:pic>
      <p:sp>
        <p:nvSpPr>
          <p:cNvPr id="5" name="TextBox 4">
            <a:extLst>
              <a:ext uri="{FF2B5EF4-FFF2-40B4-BE49-F238E27FC236}">
                <a16:creationId xmlns:a16="http://schemas.microsoft.com/office/drawing/2014/main" id="{6A1A7319-BF4E-2DD2-5C4D-2BC325AD4A1D}"/>
              </a:ext>
            </a:extLst>
          </p:cNvPr>
          <p:cNvSpPr txBox="1"/>
          <p:nvPr/>
        </p:nvSpPr>
        <p:spPr>
          <a:xfrm>
            <a:off x="3050242" y="5453345"/>
            <a:ext cx="6091516" cy="1200329"/>
          </a:xfrm>
          <a:prstGeom prst="rect">
            <a:avLst/>
          </a:prstGeom>
          <a:noFill/>
        </p:spPr>
        <p:txBody>
          <a:bodyPr wrap="square">
            <a:spAutoFit/>
          </a:bodyPr>
          <a:lstStyle/>
          <a:p>
            <a:pPr algn="l"/>
            <a:r>
              <a:rPr lang="en-US" b="0" i="0" dirty="0">
                <a:solidFill>
                  <a:srgbClr val="303141"/>
                </a:solidFill>
                <a:effectLst/>
                <a:latin typeface="var(--font-stack-text)"/>
              </a:rPr>
              <a:t>"Event-driven" in Lambda means that functions are invoked when needed. They are triggered.</a:t>
            </a:r>
          </a:p>
          <a:p>
            <a:br>
              <a:rPr lang="en-US" dirty="0"/>
            </a:br>
            <a:endParaRPr lang="en-US" dirty="0"/>
          </a:p>
        </p:txBody>
      </p:sp>
    </p:spTree>
    <p:extLst>
      <p:ext uri="{BB962C8B-B14F-4D97-AF65-F5344CB8AC3E}">
        <p14:creationId xmlns:p14="http://schemas.microsoft.com/office/powerpoint/2010/main" val="9588402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D49DD-4749-D54C-1004-4FAD9DB56B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85B644-61AF-FC4D-D2C9-DFE7336EAF09}"/>
              </a:ext>
            </a:extLst>
          </p:cNvPr>
          <p:cNvPicPr>
            <a:picLocks noChangeAspect="1"/>
          </p:cNvPicPr>
          <p:nvPr/>
        </p:nvPicPr>
        <p:blipFill>
          <a:blip r:embed="rId2"/>
          <a:stretch>
            <a:fillRect/>
          </a:stretch>
        </p:blipFill>
        <p:spPr>
          <a:xfrm>
            <a:off x="2037783" y="1442760"/>
            <a:ext cx="8116433" cy="3972479"/>
          </a:xfrm>
          <a:prstGeom prst="rect">
            <a:avLst/>
          </a:prstGeom>
        </p:spPr>
      </p:pic>
    </p:spTree>
    <p:extLst>
      <p:ext uri="{BB962C8B-B14F-4D97-AF65-F5344CB8AC3E}">
        <p14:creationId xmlns:p14="http://schemas.microsoft.com/office/powerpoint/2010/main" val="4284886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EAC52-3E62-22E5-8849-99F37C9FBA0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F486E0-AC0B-B447-CF86-357CE4B5434F}"/>
              </a:ext>
            </a:extLst>
          </p:cNvPr>
          <p:cNvPicPr>
            <a:picLocks noChangeAspect="1"/>
          </p:cNvPicPr>
          <p:nvPr/>
        </p:nvPicPr>
        <p:blipFill>
          <a:blip r:embed="rId2"/>
          <a:stretch>
            <a:fillRect/>
          </a:stretch>
        </p:blipFill>
        <p:spPr>
          <a:xfrm>
            <a:off x="1852020" y="1490392"/>
            <a:ext cx="8487960" cy="3877216"/>
          </a:xfrm>
          <a:prstGeom prst="rect">
            <a:avLst/>
          </a:prstGeom>
        </p:spPr>
      </p:pic>
    </p:spTree>
    <p:extLst>
      <p:ext uri="{BB962C8B-B14F-4D97-AF65-F5344CB8AC3E}">
        <p14:creationId xmlns:p14="http://schemas.microsoft.com/office/powerpoint/2010/main" val="502241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553A5-357B-73D9-C303-9DAC24C1FB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D72639-5A83-3C80-D7B5-A500BA6D02EC}"/>
              </a:ext>
            </a:extLst>
          </p:cNvPr>
          <p:cNvPicPr>
            <a:picLocks noChangeAspect="1"/>
          </p:cNvPicPr>
          <p:nvPr/>
        </p:nvPicPr>
        <p:blipFill>
          <a:blip r:embed="rId2"/>
          <a:stretch>
            <a:fillRect/>
          </a:stretch>
        </p:blipFill>
        <p:spPr>
          <a:xfrm>
            <a:off x="1852020" y="1457050"/>
            <a:ext cx="8487960" cy="3943900"/>
          </a:xfrm>
          <a:prstGeom prst="rect">
            <a:avLst/>
          </a:prstGeom>
        </p:spPr>
      </p:pic>
    </p:spTree>
    <p:extLst>
      <p:ext uri="{BB962C8B-B14F-4D97-AF65-F5344CB8AC3E}">
        <p14:creationId xmlns:p14="http://schemas.microsoft.com/office/powerpoint/2010/main" val="17785058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CE43A-4088-C9F9-34CA-51AF5202777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418330D-695B-CA6F-1E74-0B89C2ECABF2}"/>
              </a:ext>
            </a:extLst>
          </p:cNvPr>
          <p:cNvPicPr>
            <a:picLocks noChangeAspect="1"/>
          </p:cNvPicPr>
          <p:nvPr/>
        </p:nvPicPr>
        <p:blipFill>
          <a:blip r:embed="rId3"/>
          <a:stretch>
            <a:fillRect/>
          </a:stretch>
        </p:blipFill>
        <p:spPr>
          <a:xfrm>
            <a:off x="1861546" y="1409418"/>
            <a:ext cx="8468907" cy="4039164"/>
          </a:xfrm>
          <a:prstGeom prst="rect">
            <a:avLst/>
          </a:prstGeom>
        </p:spPr>
      </p:pic>
    </p:spTree>
    <p:extLst>
      <p:ext uri="{BB962C8B-B14F-4D97-AF65-F5344CB8AC3E}">
        <p14:creationId xmlns:p14="http://schemas.microsoft.com/office/powerpoint/2010/main" val="30163611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4A202-4E65-1A03-AE55-9DA3443AFB5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9028A1-31D7-FD7F-451C-5C9D2B854AC4}"/>
              </a:ext>
            </a:extLst>
          </p:cNvPr>
          <p:cNvPicPr>
            <a:picLocks noChangeAspect="1"/>
          </p:cNvPicPr>
          <p:nvPr/>
        </p:nvPicPr>
        <p:blipFill>
          <a:blip r:embed="rId2"/>
          <a:stretch>
            <a:fillRect/>
          </a:stretch>
        </p:blipFill>
        <p:spPr>
          <a:xfrm>
            <a:off x="2009204" y="1237944"/>
            <a:ext cx="8173591" cy="4382112"/>
          </a:xfrm>
          <a:prstGeom prst="rect">
            <a:avLst/>
          </a:prstGeom>
        </p:spPr>
      </p:pic>
    </p:spTree>
    <p:extLst>
      <p:ext uri="{BB962C8B-B14F-4D97-AF65-F5344CB8AC3E}">
        <p14:creationId xmlns:p14="http://schemas.microsoft.com/office/powerpoint/2010/main" val="4924920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1F64B-8E70-56CC-0F86-7B44BC44E4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5DF306A-9D24-7982-07D4-5FADBEE22C50}"/>
              </a:ext>
            </a:extLst>
          </p:cNvPr>
          <p:cNvPicPr>
            <a:picLocks noChangeAspect="1"/>
          </p:cNvPicPr>
          <p:nvPr/>
        </p:nvPicPr>
        <p:blipFill>
          <a:blip r:embed="rId2"/>
          <a:stretch>
            <a:fillRect/>
          </a:stretch>
        </p:blipFill>
        <p:spPr>
          <a:xfrm>
            <a:off x="1766283" y="1609471"/>
            <a:ext cx="8659433" cy="3639058"/>
          </a:xfrm>
          <a:prstGeom prst="rect">
            <a:avLst/>
          </a:prstGeom>
        </p:spPr>
      </p:pic>
    </p:spTree>
    <p:extLst>
      <p:ext uri="{BB962C8B-B14F-4D97-AF65-F5344CB8AC3E}">
        <p14:creationId xmlns:p14="http://schemas.microsoft.com/office/powerpoint/2010/main" val="16652117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71B00-44C8-DFA2-17E3-975329C4D7B9}"/>
            </a:ext>
          </a:extLst>
        </p:cNvPr>
        <p:cNvGrpSpPr/>
        <p:nvPr/>
      </p:nvGrpSpPr>
      <p:grpSpPr>
        <a:xfrm>
          <a:off x="0" y="0"/>
          <a:ext cx="0" cy="0"/>
          <a:chOff x="0" y="0"/>
          <a:chExt cx="0" cy="0"/>
        </a:xfrm>
      </p:grpSpPr>
    </p:spTree>
    <p:extLst>
      <p:ext uri="{BB962C8B-B14F-4D97-AF65-F5344CB8AC3E}">
        <p14:creationId xmlns:p14="http://schemas.microsoft.com/office/powerpoint/2010/main" val="21777199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5D92-CD6E-3C2D-EB91-FEAB5E265CCB}"/>
              </a:ext>
            </a:extLst>
          </p:cNvPr>
          <p:cNvSpPr>
            <a:spLocks noGrp="1"/>
          </p:cNvSpPr>
          <p:nvPr>
            <p:ph type="title"/>
          </p:nvPr>
        </p:nvSpPr>
        <p:spPr/>
        <p:txBody>
          <a:bodyPr>
            <a:noAutofit/>
          </a:bodyPr>
          <a:lstStyle/>
          <a:p>
            <a:r>
              <a:rPr lang="en-US" sz="5400" dirty="0"/>
              <a:t>Udemy ECS, </a:t>
            </a:r>
            <a:r>
              <a:rPr lang="en-US" sz="5400" dirty="0" err="1"/>
              <a:t>Lamda</a:t>
            </a:r>
            <a:r>
              <a:rPr lang="en-US" sz="5400" dirty="0"/>
              <a:t> , ..Questions</a:t>
            </a:r>
          </a:p>
        </p:txBody>
      </p:sp>
      <p:pic>
        <p:nvPicPr>
          <p:cNvPr id="5" name="Content Placeholder 4">
            <a:extLst>
              <a:ext uri="{FF2B5EF4-FFF2-40B4-BE49-F238E27FC236}">
                <a16:creationId xmlns:a16="http://schemas.microsoft.com/office/drawing/2014/main" id="{708B5637-DBAA-42E8-F94C-B4BCD6FD3F12}"/>
              </a:ext>
            </a:extLst>
          </p:cNvPr>
          <p:cNvPicPr>
            <a:picLocks noGrp="1" noChangeAspect="1"/>
          </p:cNvPicPr>
          <p:nvPr>
            <p:ph idx="1"/>
          </p:nvPr>
        </p:nvPicPr>
        <p:blipFill>
          <a:blip r:embed="rId2"/>
          <a:stretch>
            <a:fillRect/>
          </a:stretch>
        </p:blipFill>
        <p:spPr>
          <a:xfrm>
            <a:off x="3140172" y="2587625"/>
            <a:ext cx="5908482" cy="3594100"/>
          </a:xfrm>
        </p:spPr>
      </p:pic>
    </p:spTree>
    <p:extLst>
      <p:ext uri="{BB962C8B-B14F-4D97-AF65-F5344CB8AC3E}">
        <p14:creationId xmlns:p14="http://schemas.microsoft.com/office/powerpoint/2010/main" val="1894361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7C7C3-DD25-7FA0-160B-F5AE3F3E58B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F30D7F-A340-ABA5-2FF3-0A3C426D8952}"/>
              </a:ext>
            </a:extLst>
          </p:cNvPr>
          <p:cNvPicPr>
            <a:picLocks noChangeAspect="1"/>
          </p:cNvPicPr>
          <p:nvPr/>
        </p:nvPicPr>
        <p:blipFill>
          <a:blip r:embed="rId2"/>
          <a:stretch>
            <a:fillRect/>
          </a:stretch>
        </p:blipFill>
        <p:spPr>
          <a:xfrm>
            <a:off x="1985389" y="928338"/>
            <a:ext cx="8221222" cy="5001323"/>
          </a:xfrm>
          <a:prstGeom prst="rect">
            <a:avLst/>
          </a:prstGeom>
        </p:spPr>
      </p:pic>
    </p:spTree>
    <p:extLst>
      <p:ext uri="{BB962C8B-B14F-4D97-AF65-F5344CB8AC3E}">
        <p14:creationId xmlns:p14="http://schemas.microsoft.com/office/powerpoint/2010/main" val="36163512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C5284-5A94-D90D-FFCE-07E7D915525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800F30-26C0-A65F-5EC9-310B0C063514}"/>
              </a:ext>
            </a:extLst>
          </p:cNvPr>
          <p:cNvPicPr>
            <a:picLocks noChangeAspect="1"/>
          </p:cNvPicPr>
          <p:nvPr/>
        </p:nvPicPr>
        <p:blipFill>
          <a:blip r:embed="rId2"/>
          <a:stretch>
            <a:fillRect/>
          </a:stretch>
        </p:blipFill>
        <p:spPr>
          <a:xfrm>
            <a:off x="1875836" y="890233"/>
            <a:ext cx="8440328" cy="5077534"/>
          </a:xfrm>
          <a:prstGeom prst="rect">
            <a:avLst/>
          </a:prstGeom>
        </p:spPr>
      </p:pic>
    </p:spTree>
    <p:extLst>
      <p:ext uri="{BB962C8B-B14F-4D97-AF65-F5344CB8AC3E}">
        <p14:creationId xmlns:p14="http://schemas.microsoft.com/office/powerpoint/2010/main" val="22744754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67E0F-7EF3-A35D-24CB-5DC4C7D863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EE53B0-F398-E1EB-B885-2BBF115CEFB0}"/>
              </a:ext>
            </a:extLst>
          </p:cNvPr>
          <p:cNvPicPr>
            <a:picLocks noChangeAspect="1"/>
          </p:cNvPicPr>
          <p:nvPr/>
        </p:nvPicPr>
        <p:blipFill>
          <a:blip r:embed="rId2"/>
          <a:stretch>
            <a:fillRect/>
          </a:stretch>
        </p:blipFill>
        <p:spPr>
          <a:xfrm>
            <a:off x="1771046" y="1104575"/>
            <a:ext cx="8649907" cy="4648849"/>
          </a:xfrm>
          <a:prstGeom prst="rect">
            <a:avLst/>
          </a:prstGeom>
        </p:spPr>
      </p:pic>
    </p:spTree>
    <p:extLst>
      <p:ext uri="{BB962C8B-B14F-4D97-AF65-F5344CB8AC3E}">
        <p14:creationId xmlns:p14="http://schemas.microsoft.com/office/powerpoint/2010/main" val="21260474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2416A-C793-A0D7-2E47-ACFF515EBF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C52544D-D7D5-EC2E-C3AE-6F75641FE4B9}"/>
              </a:ext>
            </a:extLst>
          </p:cNvPr>
          <p:cNvPicPr>
            <a:picLocks noChangeAspect="1"/>
          </p:cNvPicPr>
          <p:nvPr/>
        </p:nvPicPr>
        <p:blipFill>
          <a:blip r:embed="rId2"/>
          <a:stretch>
            <a:fillRect/>
          </a:stretch>
        </p:blipFill>
        <p:spPr>
          <a:xfrm>
            <a:off x="1890125" y="1842866"/>
            <a:ext cx="8411749" cy="3172268"/>
          </a:xfrm>
          <a:prstGeom prst="rect">
            <a:avLst/>
          </a:prstGeom>
        </p:spPr>
      </p:pic>
    </p:spTree>
    <p:extLst>
      <p:ext uri="{BB962C8B-B14F-4D97-AF65-F5344CB8AC3E}">
        <p14:creationId xmlns:p14="http://schemas.microsoft.com/office/powerpoint/2010/main" val="3569096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2E32D-3FD6-6455-FD09-093465E7ABF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135546-BDD1-8F35-F976-6926DE6797E6}"/>
              </a:ext>
            </a:extLst>
          </p:cNvPr>
          <p:cNvPicPr>
            <a:picLocks noChangeAspect="1"/>
          </p:cNvPicPr>
          <p:nvPr/>
        </p:nvPicPr>
        <p:blipFill>
          <a:blip r:embed="rId2"/>
          <a:stretch>
            <a:fillRect/>
          </a:stretch>
        </p:blipFill>
        <p:spPr>
          <a:xfrm>
            <a:off x="1813915" y="1118865"/>
            <a:ext cx="8564170" cy="4620270"/>
          </a:xfrm>
          <a:prstGeom prst="rect">
            <a:avLst/>
          </a:prstGeom>
        </p:spPr>
      </p:pic>
    </p:spTree>
    <p:extLst>
      <p:ext uri="{BB962C8B-B14F-4D97-AF65-F5344CB8AC3E}">
        <p14:creationId xmlns:p14="http://schemas.microsoft.com/office/powerpoint/2010/main" val="881920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7F3F-AD64-A173-7B03-752E2F14266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83EBE3B-06FA-3BEA-B1BB-802379144A8F}"/>
              </a:ext>
            </a:extLst>
          </p:cNvPr>
          <p:cNvPicPr>
            <a:picLocks noChangeAspect="1"/>
          </p:cNvPicPr>
          <p:nvPr/>
        </p:nvPicPr>
        <p:blipFill>
          <a:blip r:embed="rId2"/>
          <a:stretch>
            <a:fillRect/>
          </a:stretch>
        </p:blipFill>
        <p:spPr>
          <a:xfrm>
            <a:off x="1604335" y="856891"/>
            <a:ext cx="8983329" cy="5144218"/>
          </a:xfrm>
          <a:prstGeom prst="rect">
            <a:avLst/>
          </a:prstGeom>
        </p:spPr>
      </p:pic>
    </p:spTree>
    <p:extLst>
      <p:ext uri="{BB962C8B-B14F-4D97-AF65-F5344CB8AC3E}">
        <p14:creationId xmlns:p14="http://schemas.microsoft.com/office/powerpoint/2010/main" val="25924726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9EE28-CB9A-B4E1-9D8A-405117BCA0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5B8AFB9-0525-B040-2434-95C2F41D2FF7}"/>
              </a:ext>
            </a:extLst>
          </p:cNvPr>
          <p:cNvPicPr>
            <a:picLocks noChangeAspect="1"/>
          </p:cNvPicPr>
          <p:nvPr/>
        </p:nvPicPr>
        <p:blipFill>
          <a:blip r:embed="rId2"/>
          <a:stretch>
            <a:fillRect/>
          </a:stretch>
        </p:blipFill>
        <p:spPr>
          <a:xfrm>
            <a:off x="1780573" y="937865"/>
            <a:ext cx="8630854" cy="4982270"/>
          </a:xfrm>
          <a:prstGeom prst="rect">
            <a:avLst/>
          </a:prstGeom>
        </p:spPr>
      </p:pic>
    </p:spTree>
    <p:extLst>
      <p:ext uri="{BB962C8B-B14F-4D97-AF65-F5344CB8AC3E}">
        <p14:creationId xmlns:p14="http://schemas.microsoft.com/office/powerpoint/2010/main" val="34479625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76E65-84A2-439D-F0AE-24FC270523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342A93-3732-5752-11F7-14F9803F663B}"/>
              </a:ext>
            </a:extLst>
          </p:cNvPr>
          <p:cNvPicPr>
            <a:picLocks noChangeAspect="1"/>
          </p:cNvPicPr>
          <p:nvPr/>
        </p:nvPicPr>
        <p:blipFill>
          <a:blip r:embed="rId2"/>
          <a:stretch>
            <a:fillRect/>
          </a:stretch>
        </p:blipFill>
        <p:spPr>
          <a:xfrm>
            <a:off x="1894888" y="914049"/>
            <a:ext cx="8402223" cy="5029902"/>
          </a:xfrm>
          <a:prstGeom prst="rect">
            <a:avLst/>
          </a:prstGeom>
        </p:spPr>
      </p:pic>
    </p:spTree>
    <p:extLst>
      <p:ext uri="{BB962C8B-B14F-4D97-AF65-F5344CB8AC3E}">
        <p14:creationId xmlns:p14="http://schemas.microsoft.com/office/powerpoint/2010/main" val="38587289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3C70-D88B-FA8F-B283-BEB2A485513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CA2E19-1560-56A3-740C-276DCF28BE36}"/>
              </a:ext>
            </a:extLst>
          </p:cNvPr>
          <p:cNvPicPr>
            <a:picLocks noChangeAspect="1"/>
          </p:cNvPicPr>
          <p:nvPr/>
        </p:nvPicPr>
        <p:blipFill>
          <a:blip r:embed="rId2"/>
          <a:stretch>
            <a:fillRect/>
          </a:stretch>
        </p:blipFill>
        <p:spPr>
          <a:xfrm>
            <a:off x="1728178" y="942628"/>
            <a:ext cx="8735644" cy="4972744"/>
          </a:xfrm>
          <a:prstGeom prst="rect">
            <a:avLst/>
          </a:prstGeom>
        </p:spPr>
      </p:pic>
    </p:spTree>
    <p:extLst>
      <p:ext uri="{BB962C8B-B14F-4D97-AF65-F5344CB8AC3E}">
        <p14:creationId xmlns:p14="http://schemas.microsoft.com/office/powerpoint/2010/main" val="37016218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87A10-8B81-D1A5-2565-7495702D30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3F306-E1C7-1B8A-2841-15E81F4D625D}"/>
              </a:ext>
            </a:extLst>
          </p:cNvPr>
          <p:cNvPicPr>
            <a:picLocks noChangeAspect="1"/>
          </p:cNvPicPr>
          <p:nvPr/>
        </p:nvPicPr>
        <p:blipFill>
          <a:blip r:embed="rId2"/>
          <a:stretch>
            <a:fillRect/>
          </a:stretch>
        </p:blipFill>
        <p:spPr>
          <a:xfrm>
            <a:off x="1694836" y="837838"/>
            <a:ext cx="8802328" cy="5182323"/>
          </a:xfrm>
          <a:prstGeom prst="rect">
            <a:avLst/>
          </a:prstGeom>
        </p:spPr>
      </p:pic>
    </p:spTree>
    <p:extLst>
      <p:ext uri="{BB962C8B-B14F-4D97-AF65-F5344CB8AC3E}">
        <p14:creationId xmlns:p14="http://schemas.microsoft.com/office/powerpoint/2010/main" val="35236403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50493-D707-C65F-5DDD-2187E0AE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19C983-EF0E-3852-CC85-B2B165E69F67}"/>
              </a:ext>
            </a:extLst>
          </p:cNvPr>
          <p:cNvPicPr>
            <a:picLocks noChangeAspect="1"/>
          </p:cNvPicPr>
          <p:nvPr/>
        </p:nvPicPr>
        <p:blipFill>
          <a:blip r:embed="rId2"/>
          <a:stretch>
            <a:fillRect/>
          </a:stretch>
        </p:blipFill>
        <p:spPr>
          <a:xfrm>
            <a:off x="1666257" y="742575"/>
            <a:ext cx="8859486" cy="5372850"/>
          </a:xfrm>
          <a:prstGeom prst="rect">
            <a:avLst/>
          </a:prstGeom>
        </p:spPr>
      </p:pic>
    </p:spTree>
    <p:extLst>
      <p:ext uri="{BB962C8B-B14F-4D97-AF65-F5344CB8AC3E}">
        <p14:creationId xmlns:p14="http://schemas.microsoft.com/office/powerpoint/2010/main" val="2002800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8B86C-EDDC-8EC2-2CDF-A0FA634EF21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83121F8-1588-D24A-76D1-84BCD8BD7A0A}"/>
              </a:ext>
            </a:extLst>
          </p:cNvPr>
          <p:cNvPicPr>
            <a:picLocks noChangeAspect="1"/>
          </p:cNvPicPr>
          <p:nvPr/>
        </p:nvPicPr>
        <p:blipFill>
          <a:blip r:embed="rId2"/>
          <a:stretch>
            <a:fillRect/>
          </a:stretch>
        </p:blipFill>
        <p:spPr>
          <a:xfrm>
            <a:off x="2018731" y="947391"/>
            <a:ext cx="8154538" cy="4963218"/>
          </a:xfrm>
          <a:prstGeom prst="rect">
            <a:avLst/>
          </a:prstGeom>
        </p:spPr>
      </p:pic>
    </p:spTree>
    <p:extLst>
      <p:ext uri="{BB962C8B-B14F-4D97-AF65-F5344CB8AC3E}">
        <p14:creationId xmlns:p14="http://schemas.microsoft.com/office/powerpoint/2010/main" val="1190713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8C4D2-1C59-BBAA-FDEA-78B79F0DA1A2}"/>
            </a:ext>
          </a:extLst>
        </p:cNvPr>
        <p:cNvGrpSpPr/>
        <p:nvPr/>
      </p:nvGrpSpPr>
      <p:grpSpPr>
        <a:xfrm>
          <a:off x="0" y="0"/>
          <a:ext cx="0" cy="0"/>
          <a:chOff x="0" y="0"/>
          <a:chExt cx="0" cy="0"/>
        </a:xfrm>
      </p:grpSpPr>
    </p:spTree>
    <p:extLst>
      <p:ext uri="{BB962C8B-B14F-4D97-AF65-F5344CB8AC3E}">
        <p14:creationId xmlns:p14="http://schemas.microsoft.com/office/powerpoint/2010/main" val="3636745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1EC8-AF6D-5E7D-6A20-413B01E90942}"/>
              </a:ext>
            </a:extLst>
          </p:cNvPr>
          <p:cNvSpPr>
            <a:spLocks noGrp="1"/>
          </p:cNvSpPr>
          <p:nvPr>
            <p:ph type="title"/>
          </p:nvPr>
        </p:nvSpPr>
        <p:spPr/>
        <p:txBody>
          <a:bodyPr>
            <a:noAutofit/>
          </a:bodyPr>
          <a:lstStyle/>
          <a:p>
            <a:r>
              <a:rPr lang="en-US" sz="4000" dirty="0"/>
              <a:t>Udemy global infrastructure questions</a:t>
            </a:r>
          </a:p>
        </p:txBody>
      </p:sp>
      <p:pic>
        <p:nvPicPr>
          <p:cNvPr id="5" name="Content Placeholder 4">
            <a:extLst>
              <a:ext uri="{FF2B5EF4-FFF2-40B4-BE49-F238E27FC236}">
                <a16:creationId xmlns:a16="http://schemas.microsoft.com/office/drawing/2014/main" id="{3D85D6DC-783F-FBEB-4363-4A84C9F3E44C}"/>
              </a:ext>
            </a:extLst>
          </p:cNvPr>
          <p:cNvPicPr>
            <a:picLocks noGrp="1" noChangeAspect="1"/>
          </p:cNvPicPr>
          <p:nvPr>
            <p:ph idx="1"/>
          </p:nvPr>
        </p:nvPicPr>
        <p:blipFill>
          <a:blip r:embed="rId2"/>
          <a:stretch>
            <a:fillRect/>
          </a:stretch>
        </p:blipFill>
        <p:spPr>
          <a:xfrm>
            <a:off x="2512267" y="2587625"/>
            <a:ext cx="7164291" cy="3594100"/>
          </a:xfrm>
        </p:spPr>
      </p:pic>
    </p:spTree>
    <p:extLst>
      <p:ext uri="{BB962C8B-B14F-4D97-AF65-F5344CB8AC3E}">
        <p14:creationId xmlns:p14="http://schemas.microsoft.com/office/powerpoint/2010/main" val="12204617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4FE8C-D1E5-7BD5-2DC9-B22C3850B9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7C3236-EF6B-7F98-2717-ACFFC5ACAD8C}"/>
              </a:ext>
            </a:extLst>
          </p:cNvPr>
          <p:cNvPicPr>
            <a:picLocks noChangeAspect="1"/>
          </p:cNvPicPr>
          <p:nvPr/>
        </p:nvPicPr>
        <p:blipFill>
          <a:blip r:embed="rId2"/>
          <a:stretch>
            <a:fillRect/>
          </a:stretch>
        </p:blipFill>
        <p:spPr>
          <a:xfrm>
            <a:off x="2042547" y="1776182"/>
            <a:ext cx="8106906" cy="3305636"/>
          </a:xfrm>
          <a:prstGeom prst="rect">
            <a:avLst/>
          </a:prstGeom>
        </p:spPr>
      </p:pic>
    </p:spTree>
    <p:extLst>
      <p:ext uri="{BB962C8B-B14F-4D97-AF65-F5344CB8AC3E}">
        <p14:creationId xmlns:p14="http://schemas.microsoft.com/office/powerpoint/2010/main" val="24554754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E24EE-930F-4B47-FDB5-E53A8F869D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39AF95-7EDF-4E82-F7F7-EA2C410EBEBD}"/>
              </a:ext>
            </a:extLst>
          </p:cNvPr>
          <p:cNvPicPr>
            <a:picLocks noChangeAspect="1"/>
          </p:cNvPicPr>
          <p:nvPr/>
        </p:nvPicPr>
        <p:blipFill>
          <a:blip r:embed="rId2"/>
          <a:stretch>
            <a:fillRect/>
          </a:stretch>
        </p:blipFill>
        <p:spPr>
          <a:xfrm>
            <a:off x="1780573" y="1690445"/>
            <a:ext cx="8630854" cy="3477110"/>
          </a:xfrm>
          <a:prstGeom prst="rect">
            <a:avLst/>
          </a:prstGeom>
        </p:spPr>
      </p:pic>
    </p:spTree>
    <p:extLst>
      <p:ext uri="{BB962C8B-B14F-4D97-AF65-F5344CB8AC3E}">
        <p14:creationId xmlns:p14="http://schemas.microsoft.com/office/powerpoint/2010/main" val="10324316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E7139-756B-9CA1-F9B4-1E2018793D5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27BD70-951A-1696-6089-85F7178504A6}"/>
              </a:ext>
            </a:extLst>
          </p:cNvPr>
          <p:cNvPicPr>
            <a:picLocks noChangeAspect="1"/>
          </p:cNvPicPr>
          <p:nvPr/>
        </p:nvPicPr>
        <p:blipFill>
          <a:blip r:embed="rId2"/>
          <a:stretch>
            <a:fillRect/>
          </a:stretch>
        </p:blipFill>
        <p:spPr>
          <a:xfrm>
            <a:off x="1737704" y="1342734"/>
            <a:ext cx="8716591" cy="4172532"/>
          </a:xfrm>
          <a:prstGeom prst="rect">
            <a:avLst/>
          </a:prstGeom>
        </p:spPr>
      </p:pic>
    </p:spTree>
    <p:extLst>
      <p:ext uri="{BB962C8B-B14F-4D97-AF65-F5344CB8AC3E}">
        <p14:creationId xmlns:p14="http://schemas.microsoft.com/office/powerpoint/2010/main" val="14055555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6848B-8D41-D23C-45B4-9ECE5AB36A6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FC43E6-FCC0-4D52-B562-964BE73183D5}"/>
              </a:ext>
            </a:extLst>
          </p:cNvPr>
          <p:cNvPicPr>
            <a:picLocks noChangeAspect="1"/>
          </p:cNvPicPr>
          <p:nvPr/>
        </p:nvPicPr>
        <p:blipFill>
          <a:blip r:embed="rId2"/>
          <a:stretch>
            <a:fillRect/>
          </a:stretch>
        </p:blipFill>
        <p:spPr>
          <a:xfrm>
            <a:off x="1761520" y="1109339"/>
            <a:ext cx="8668960" cy="4639322"/>
          </a:xfrm>
          <a:prstGeom prst="rect">
            <a:avLst/>
          </a:prstGeom>
        </p:spPr>
      </p:pic>
    </p:spTree>
    <p:extLst>
      <p:ext uri="{BB962C8B-B14F-4D97-AF65-F5344CB8AC3E}">
        <p14:creationId xmlns:p14="http://schemas.microsoft.com/office/powerpoint/2010/main" val="35724513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8CE97-197E-E064-1593-836D98270FF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89FF11-0DBD-87C4-924B-3FD141C31353}"/>
              </a:ext>
            </a:extLst>
          </p:cNvPr>
          <p:cNvPicPr>
            <a:picLocks noChangeAspect="1"/>
          </p:cNvPicPr>
          <p:nvPr/>
        </p:nvPicPr>
        <p:blipFill>
          <a:blip r:embed="rId2"/>
          <a:stretch>
            <a:fillRect/>
          </a:stretch>
        </p:blipFill>
        <p:spPr>
          <a:xfrm>
            <a:off x="1947283" y="1423707"/>
            <a:ext cx="8297433" cy="4010585"/>
          </a:xfrm>
          <a:prstGeom prst="rect">
            <a:avLst/>
          </a:prstGeom>
        </p:spPr>
      </p:pic>
    </p:spTree>
    <p:extLst>
      <p:ext uri="{BB962C8B-B14F-4D97-AF65-F5344CB8AC3E}">
        <p14:creationId xmlns:p14="http://schemas.microsoft.com/office/powerpoint/2010/main" val="331151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1FEF3-A8D7-C9B4-2400-DCC16ABB66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C48A898-612B-A7CA-6E98-4FD079CF568D}"/>
              </a:ext>
            </a:extLst>
          </p:cNvPr>
          <p:cNvPicPr>
            <a:picLocks noChangeAspect="1"/>
          </p:cNvPicPr>
          <p:nvPr/>
        </p:nvPicPr>
        <p:blipFill>
          <a:blip r:embed="rId2"/>
          <a:stretch>
            <a:fillRect/>
          </a:stretch>
        </p:blipFill>
        <p:spPr>
          <a:xfrm>
            <a:off x="1918704" y="1266523"/>
            <a:ext cx="8354591" cy="4324954"/>
          </a:xfrm>
          <a:prstGeom prst="rect">
            <a:avLst/>
          </a:prstGeom>
        </p:spPr>
      </p:pic>
    </p:spTree>
    <p:extLst>
      <p:ext uri="{BB962C8B-B14F-4D97-AF65-F5344CB8AC3E}">
        <p14:creationId xmlns:p14="http://schemas.microsoft.com/office/powerpoint/2010/main" val="2016605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437A2-85A3-EAE6-634B-B9A365605A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5E11C6-3E87-BC19-45E1-E970FB4654CF}"/>
              </a:ext>
            </a:extLst>
          </p:cNvPr>
          <p:cNvPicPr>
            <a:picLocks noChangeAspect="1"/>
          </p:cNvPicPr>
          <p:nvPr/>
        </p:nvPicPr>
        <p:blipFill>
          <a:blip r:embed="rId2"/>
          <a:stretch>
            <a:fillRect/>
          </a:stretch>
        </p:blipFill>
        <p:spPr>
          <a:xfrm>
            <a:off x="1790099" y="1333207"/>
            <a:ext cx="8611802" cy="4191585"/>
          </a:xfrm>
          <a:prstGeom prst="rect">
            <a:avLst/>
          </a:prstGeom>
        </p:spPr>
      </p:pic>
      <p:sp>
        <p:nvSpPr>
          <p:cNvPr id="5" name="TextBox 4">
            <a:extLst>
              <a:ext uri="{FF2B5EF4-FFF2-40B4-BE49-F238E27FC236}">
                <a16:creationId xmlns:a16="http://schemas.microsoft.com/office/drawing/2014/main" id="{3435CE5C-8F42-C5C6-F483-E728E81A3855}"/>
              </a:ext>
            </a:extLst>
          </p:cNvPr>
          <p:cNvSpPr txBox="1"/>
          <p:nvPr/>
        </p:nvSpPr>
        <p:spPr>
          <a:xfrm>
            <a:off x="3050242" y="5317902"/>
            <a:ext cx="6091516" cy="2031325"/>
          </a:xfrm>
          <a:prstGeom prst="rect">
            <a:avLst/>
          </a:prstGeom>
          <a:noFill/>
        </p:spPr>
        <p:txBody>
          <a:bodyPr wrap="square">
            <a:spAutoFit/>
          </a:bodyPr>
          <a:lstStyle/>
          <a:p>
            <a:pPr algn="l"/>
            <a:r>
              <a:rPr lang="en-US" b="0" i="0" dirty="0">
                <a:solidFill>
                  <a:srgbClr val="303141"/>
                </a:solidFill>
                <a:effectLst/>
                <a:latin typeface="var(--font-stack-text)"/>
              </a:rPr>
              <a:t>You can use AWS WAF web access control lists (web ACLs) to help minimize the effects of a distributed denial of service (DDoS) attack. For additional protection against DDoS attacks, AWS also provides AWS Shield Standard and AWS Shield Advanced.</a:t>
            </a:r>
          </a:p>
          <a:p>
            <a:br>
              <a:rPr lang="en-US" dirty="0"/>
            </a:br>
            <a:endParaRPr lang="en-US" dirty="0"/>
          </a:p>
        </p:txBody>
      </p:sp>
    </p:spTree>
    <p:extLst>
      <p:ext uri="{BB962C8B-B14F-4D97-AF65-F5344CB8AC3E}">
        <p14:creationId xmlns:p14="http://schemas.microsoft.com/office/powerpoint/2010/main" val="36798710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F77D-ED61-4DDA-4C38-804DC3898204}"/>
            </a:ext>
          </a:extLst>
        </p:cNvPr>
        <p:cNvGrpSpPr/>
        <p:nvPr/>
      </p:nvGrpSpPr>
      <p:grpSpPr>
        <a:xfrm>
          <a:off x="0" y="0"/>
          <a:ext cx="0" cy="0"/>
          <a:chOff x="0" y="0"/>
          <a:chExt cx="0" cy="0"/>
        </a:xfrm>
      </p:grpSpPr>
    </p:spTree>
    <p:extLst>
      <p:ext uri="{BB962C8B-B14F-4D97-AF65-F5344CB8AC3E}">
        <p14:creationId xmlns:p14="http://schemas.microsoft.com/office/powerpoint/2010/main" val="775662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098D-B8DF-BF5F-DD56-842A7699771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B78398-D7E5-9D37-D51C-67BCFBEEB628}"/>
              </a:ext>
            </a:extLst>
          </p:cNvPr>
          <p:cNvPicPr>
            <a:picLocks noChangeAspect="1"/>
          </p:cNvPicPr>
          <p:nvPr/>
        </p:nvPicPr>
        <p:blipFill>
          <a:blip r:embed="rId2"/>
          <a:stretch>
            <a:fillRect/>
          </a:stretch>
        </p:blipFill>
        <p:spPr>
          <a:xfrm>
            <a:off x="1932994" y="933101"/>
            <a:ext cx="8326012" cy="4991797"/>
          </a:xfrm>
          <a:prstGeom prst="rect">
            <a:avLst/>
          </a:prstGeom>
        </p:spPr>
      </p:pic>
    </p:spTree>
    <p:extLst>
      <p:ext uri="{BB962C8B-B14F-4D97-AF65-F5344CB8AC3E}">
        <p14:creationId xmlns:p14="http://schemas.microsoft.com/office/powerpoint/2010/main" val="26839747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7736-8841-51F1-1BCF-EC626C689513}"/>
              </a:ext>
            </a:extLst>
          </p:cNvPr>
          <p:cNvSpPr>
            <a:spLocks noGrp="1"/>
          </p:cNvSpPr>
          <p:nvPr>
            <p:ph type="title"/>
          </p:nvPr>
        </p:nvSpPr>
        <p:spPr/>
        <p:txBody>
          <a:bodyPr>
            <a:noAutofit/>
          </a:bodyPr>
          <a:lstStyle/>
          <a:p>
            <a:r>
              <a:rPr lang="en-US" sz="4800" dirty="0"/>
              <a:t>Udemy cloud integration questions</a:t>
            </a:r>
          </a:p>
        </p:txBody>
      </p:sp>
      <p:pic>
        <p:nvPicPr>
          <p:cNvPr id="5" name="Content Placeholder 4">
            <a:extLst>
              <a:ext uri="{FF2B5EF4-FFF2-40B4-BE49-F238E27FC236}">
                <a16:creationId xmlns:a16="http://schemas.microsoft.com/office/drawing/2014/main" id="{74A505A6-47DB-8D0C-F7D1-7266BA42E506}"/>
              </a:ext>
            </a:extLst>
          </p:cNvPr>
          <p:cNvPicPr>
            <a:picLocks noGrp="1" noChangeAspect="1"/>
          </p:cNvPicPr>
          <p:nvPr>
            <p:ph idx="1"/>
          </p:nvPr>
        </p:nvPicPr>
        <p:blipFill>
          <a:blip r:embed="rId2"/>
          <a:stretch>
            <a:fillRect/>
          </a:stretch>
        </p:blipFill>
        <p:spPr>
          <a:xfrm>
            <a:off x="2803661" y="2587625"/>
            <a:ext cx="6581503" cy="3594100"/>
          </a:xfrm>
        </p:spPr>
      </p:pic>
    </p:spTree>
    <p:extLst>
      <p:ext uri="{BB962C8B-B14F-4D97-AF65-F5344CB8AC3E}">
        <p14:creationId xmlns:p14="http://schemas.microsoft.com/office/powerpoint/2010/main" val="35541617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10B75-C04A-0338-1566-0697EA1D14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0BC94D-36E1-F5BE-ABF0-D7D97344202C}"/>
              </a:ext>
            </a:extLst>
          </p:cNvPr>
          <p:cNvPicPr>
            <a:picLocks noChangeAspect="1"/>
          </p:cNvPicPr>
          <p:nvPr/>
        </p:nvPicPr>
        <p:blipFill>
          <a:blip r:embed="rId2"/>
          <a:stretch>
            <a:fillRect/>
          </a:stretch>
        </p:blipFill>
        <p:spPr>
          <a:xfrm>
            <a:off x="1538526" y="1654835"/>
            <a:ext cx="8630854" cy="3924848"/>
          </a:xfrm>
          <a:prstGeom prst="rect">
            <a:avLst/>
          </a:prstGeom>
        </p:spPr>
      </p:pic>
      <p:sp>
        <p:nvSpPr>
          <p:cNvPr id="5" name="TextBox 4">
            <a:extLst>
              <a:ext uri="{FF2B5EF4-FFF2-40B4-BE49-F238E27FC236}">
                <a16:creationId xmlns:a16="http://schemas.microsoft.com/office/drawing/2014/main" id="{BF1566ED-E67F-4A4A-A78E-B211AFDD8F4A}"/>
              </a:ext>
            </a:extLst>
          </p:cNvPr>
          <p:cNvSpPr txBox="1"/>
          <p:nvPr/>
        </p:nvSpPr>
        <p:spPr>
          <a:xfrm>
            <a:off x="3050242" y="5103674"/>
            <a:ext cx="6091516" cy="1754326"/>
          </a:xfrm>
          <a:prstGeom prst="rect">
            <a:avLst/>
          </a:prstGeom>
          <a:noFill/>
        </p:spPr>
        <p:txBody>
          <a:bodyPr wrap="square">
            <a:spAutoFit/>
          </a:bodyPr>
          <a:lstStyle/>
          <a:p>
            <a:pPr algn="l"/>
            <a:r>
              <a:rPr lang="en-US" b="0" i="0" dirty="0">
                <a:solidFill>
                  <a:srgbClr val="303141"/>
                </a:solidFill>
                <a:effectLst/>
                <a:latin typeface="var(--font-stack-text)"/>
              </a:rPr>
              <a:t>Amazon Simple Notification Service (SNS) is a highly available, durable, secure, fully managed pub/sub messaging service that enables you to decouple microservices, distributed systems, and serverless applications. It uses a push-based system.</a:t>
            </a:r>
          </a:p>
          <a:p>
            <a:br>
              <a:rPr lang="en-US" dirty="0"/>
            </a:br>
            <a:endParaRPr lang="en-US" dirty="0"/>
          </a:p>
        </p:txBody>
      </p:sp>
    </p:spTree>
    <p:extLst>
      <p:ext uri="{BB962C8B-B14F-4D97-AF65-F5344CB8AC3E}">
        <p14:creationId xmlns:p14="http://schemas.microsoft.com/office/powerpoint/2010/main" val="42526134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B0B0F-DFA3-A506-293D-9A0B48CF495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7010D78-43B9-5C0C-64C0-197C56C5834E}"/>
              </a:ext>
            </a:extLst>
          </p:cNvPr>
          <p:cNvPicPr>
            <a:picLocks noChangeAspect="1"/>
          </p:cNvPicPr>
          <p:nvPr/>
        </p:nvPicPr>
        <p:blipFill>
          <a:blip r:embed="rId2"/>
          <a:stretch>
            <a:fillRect/>
          </a:stretch>
        </p:blipFill>
        <p:spPr>
          <a:xfrm>
            <a:off x="1713888" y="1809524"/>
            <a:ext cx="8764223" cy="3238952"/>
          </a:xfrm>
          <a:prstGeom prst="rect">
            <a:avLst/>
          </a:prstGeom>
        </p:spPr>
      </p:pic>
    </p:spTree>
    <p:extLst>
      <p:ext uri="{BB962C8B-B14F-4D97-AF65-F5344CB8AC3E}">
        <p14:creationId xmlns:p14="http://schemas.microsoft.com/office/powerpoint/2010/main" val="28318717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B5487-03E5-1875-C07E-8074FFFF0B0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228AEE7-B32F-889F-2A8E-310B2E770A15}"/>
              </a:ext>
            </a:extLst>
          </p:cNvPr>
          <p:cNvPicPr>
            <a:picLocks noChangeAspect="1"/>
          </p:cNvPicPr>
          <p:nvPr/>
        </p:nvPicPr>
        <p:blipFill>
          <a:blip r:embed="rId2"/>
          <a:stretch>
            <a:fillRect/>
          </a:stretch>
        </p:blipFill>
        <p:spPr>
          <a:xfrm>
            <a:off x="1480493" y="587786"/>
            <a:ext cx="9231013" cy="3477110"/>
          </a:xfrm>
          <a:prstGeom prst="rect">
            <a:avLst/>
          </a:prstGeom>
        </p:spPr>
      </p:pic>
      <p:sp>
        <p:nvSpPr>
          <p:cNvPr id="5" name="TextBox 4">
            <a:extLst>
              <a:ext uri="{FF2B5EF4-FFF2-40B4-BE49-F238E27FC236}">
                <a16:creationId xmlns:a16="http://schemas.microsoft.com/office/drawing/2014/main" id="{F38905F9-5A36-CECA-53E2-0E62A410CD9B}"/>
              </a:ext>
            </a:extLst>
          </p:cNvPr>
          <p:cNvSpPr txBox="1"/>
          <p:nvPr/>
        </p:nvSpPr>
        <p:spPr>
          <a:xfrm>
            <a:off x="3260912" y="4024555"/>
            <a:ext cx="6091516" cy="2031325"/>
          </a:xfrm>
          <a:prstGeom prst="rect">
            <a:avLst/>
          </a:prstGeom>
          <a:noFill/>
        </p:spPr>
        <p:txBody>
          <a:bodyPr wrap="square">
            <a:spAutoFit/>
          </a:bodyPr>
          <a:lstStyle/>
          <a:p>
            <a:pPr algn="l"/>
            <a:r>
              <a:rPr lang="en-US" b="0" i="0" dirty="0">
                <a:solidFill>
                  <a:srgbClr val="303141"/>
                </a:solidFill>
                <a:effectLst/>
                <a:latin typeface="var(--font-stack-text)"/>
              </a:rPr>
              <a:t>When using SQS or SNS, you apply the "decouple your applications” principle. This means that IT systems should be designed in a way that reduces interdependencies—a change or a failure in one component should not cascade to other components.</a:t>
            </a:r>
          </a:p>
          <a:p>
            <a:br>
              <a:rPr lang="en-US" dirty="0"/>
            </a:br>
            <a:endParaRPr lang="en-US" dirty="0"/>
          </a:p>
        </p:txBody>
      </p:sp>
    </p:spTree>
    <p:extLst>
      <p:ext uri="{BB962C8B-B14F-4D97-AF65-F5344CB8AC3E}">
        <p14:creationId xmlns:p14="http://schemas.microsoft.com/office/powerpoint/2010/main" val="8878870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65AB4-DC72-BD61-D56D-153D346980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C1520C2-455D-5ED7-E7F5-26FA8F0D1181}"/>
              </a:ext>
            </a:extLst>
          </p:cNvPr>
          <p:cNvPicPr>
            <a:picLocks noChangeAspect="1"/>
          </p:cNvPicPr>
          <p:nvPr/>
        </p:nvPicPr>
        <p:blipFill>
          <a:blip r:embed="rId2"/>
          <a:stretch>
            <a:fillRect/>
          </a:stretch>
        </p:blipFill>
        <p:spPr>
          <a:xfrm>
            <a:off x="1523717" y="638496"/>
            <a:ext cx="8068801" cy="3429479"/>
          </a:xfrm>
          <a:prstGeom prst="rect">
            <a:avLst/>
          </a:prstGeom>
        </p:spPr>
      </p:pic>
      <p:sp>
        <p:nvSpPr>
          <p:cNvPr id="5" name="TextBox 4">
            <a:extLst>
              <a:ext uri="{FF2B5EF4-FFF2-40B4-BE49-F238E27FC236}">
                <a16:creationId xmlns:a16="http://schemas.microsoft.com/office/drawing/2014/main" id="{39B33B48-4813-ECD3-3B01-9F673F83F191}"/>
              </a:ext>
            </a:extLst>
          </p:cNvPr>
          <p:cNvSpPr txBox="1"/>
          <p:nvPr/>
        </p:nvSpPr>
        <p:spPr>
          <a:xfrm>
            <a:off x="2599482" y="3893163"/>
            <a:ext cx="6091516" cy="1754326"/>
          </a:xfrm>
          <a:prstGeom prst="rect">
            <a:avLst/>
          </a:prstGeom>
          <a:noFill/>
        </p:spPr>
        <p:txBody>
          <a:bodyPr wrap="square">
            <a:spAutoFit/>
          </a:bodyPr>
          <a:lstStyle/>
          <a:p>
            <a:pPr algn="l"/>
            <a:r>
              <a:rPr lang="en-US" b="0" i="0" dirty="0">
                <a:solidFill>
                  <a:srgbClr val="303141"/>
                </a:solidFill>
                <a:effectLst/>
                <a:latin typeface="var(--font-stack-text)"/>
              </a:rPr>
              <a:t>Amazon Simple Queue Service (SQS) is a fully managed message queuing service that enables you to decouple and scale microservices, distributed systems, and serverless applications. It uses a pull-based system.</a:t>
            </a:r>
          </a:p>
          <a:p>
            <a:br>
              <a:rPr lang="en-US" dirty="0"/>
            </a:br>
            <a:endParaRPr lang="en-US" dirty="0"/>
          </a:p>
        </p:txBody>
      </p:sp>
    </p:spTree>
    <p:extLst>
      <p:ext uri="{BB962C8B-B14F-4D97-AF65-F5344CB8AC3E}">
        <p14:creationId xmlns:p14="http://schemas.microsoft.com/office/powerpoint/2010/main" val="34716898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55E0B-2BF3-FCCB-8221-E43EE20C1189}"/>
            </a:ext>
          </a:extLst>
        </p:cNvPr>
        <p:cNvGrpSpPr/>
        <p:nvPr/>
      </p:nvGrpSpPr>
      <p:grpSpPr>
        <a:xfrm>
          <a:off x="0" y="0"/>
          <a:ext cx="0" cy="0"/>
          <a:chOff x="0" y="0"/>
          <a:chExt cx="0" cy="0"/>
        </a:xfrm>
      </p:grpSpPr>
    </p:spTree>
    <p:extLst>
      <p:ext uri="{BB962C8B-B14F-4D97-AF65-F5344CB8AC3E}">
        <p14:creationId xmlns:p14="http://schemas.microsoft.com/office/powerpoint/2010/main" val="36368032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823-3833-F041-A60D-4EC0B6556BA2}"/>
              </a:ext>
            </a:extLst>
          </p:cNvPr>
          <p:cNvSpPr>
            <a:spLocks noGrp="1"/>
          </p:cNvSpPr>
          <p:nvPr>
            <p:ph type="title"/>
          </p:nvPr>
        </p:nvSpPr>
        <p:spPr/>
        <p:txBody>
          <a:bodyPr>
            <a:noAutofit/>
          </a:bodyPr>
          <a:lstStyle/>
          <a:p>
            <a:r>
              <a:rPr lang="en-US" sz="4800" dirty="0"/>
              <a:t>Udemy cloud monitoring questions</a:t>
            </a:r>
          </a:p>
        </p:txBody>
      </p:sp>
      <p:pic>
        <p:nvPicPr>
          <p:cNvPr id="5" name="Content Placeholder 4">
            <a:extLst>
              <a:ext uri="{FF2B5EF4-FFF2-40B4-BE49-F238E27FC236}">
                <a16:creationId xmlns:a16="http://schemas.microsoft.com/office/drawing/2014/main" id="{8CC760AD-A8AB-24C3-ABA1-042C5DC797A3}"/>
              </a:ext>
            </a:extLst>
          </p:cNvPr>
          <p:cNvPicPr>
            <a:picLocks noGrp="1" noChangeAspect="1"/>
          </p:cNvPicPr>
          <p:nvPr>
            <p:ph idx="1"/>
          </p:nvPr>
        </p:nvPicPr>
        <p:blipFill>
          <a:blip r:embed="rId2"/>
          <a:stretch>
            <a:fillRect/>
          </a:stretch>
        </p:blipFill>
        <p:spPr>
          <a:xfrm>
            <a:off x="2388535" y="2587625"/>
            <a:ext cx="7411755" cy="3594100"/>
          </a:xfrm>
        </p:spPr>
      </p:pic>
    </p:spTree>
    <p:extLst>
      <p:ext uri="{BB962C8B-B14F-4D97-AF65-F5344CB8AC3E}">
        <p14:creationId xmlns:p14="http://schemas.microsoft.com/office/powerpoint/2010/main" val="41255211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7C4B-B5C5-EA51-3053-3C924B6EE41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D77E148-C606-6C04-3009-73DE1FFC12B3}"/>
              </a:ext>
            </a:extLst>
          </p:cNvPr>
          <p:cNvPicPr>
            <a:picLocks noChangeAspect="1"/>
          </p:cNvPicPr>
          <p:nvPr/>
        </p:nvPicPr>
        <p:blipFill>
          <a:blip r:embed="rId2"/>
          <a:stretch>
            <a:fillRect/>
          </a:stretch>
        </p:blipFill>
        <p:spPr>
          <a:xfrm>
            <a:off x="1570993" y="1371313"/>
            <a:ext cx="9050013" cy="4115374"/>
          </a:xfrm>
          <a:prstGeom prst="rect">
            <a:avLst/>
          </a:prstGeom>
        </p:spPr>
      </p:pic>
    </p:spTree>
    <p:extLst>
      <p:ext uri="{BB962C8B-B14F-4D97-AF65-F5344CB8AC3E}">
        <p14:creationId xmlns:p14="http://schemas.microsoft.com/office/powerpoint/2010/main" val="25906797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FB5A0-B919-90A2-8686-23AAA28BB3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330711-2D07-387A-20F8-268F31FEA64D}"/>
              </a:ext>
            </a:extLst>
          </p:cNvPr>
          <p:cNvPicPr>
            <a:picLocks noChangeAspect="1"/>
          </p:cNvPicPr>
          <p:nvPr/>
        </p:nvPicPr>
        <p:blipFill>
          <a:blip r:embed="rId2"/>
          <a:stretch>
            <a:fillRect/>
          </a:stretch>
        </p:blipFill>
        <p:spPr>
          <a:xfrm>
            <a:off x="2090178" y="1309391"/>
            <a:ext cx="8011643" cy="4239217"/>
          </a:xfrm>
          <a:prstGeom prst="rect">
            <a:avLst/>
          </a:prstGeom>
        </p:spPr>
      </p:pic>
    </p:spTree>
    <p:extLst>
      <p:ext uri="{BB962C8B-B14F-4D97-AF65-F5344CB8AC3E}">
        <p14:creationId xmlns:p14="http://schemas.microsoft.com/office/powerpoint/2010/main" val="19756835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346C-2F59-6260-F831-1BDDCF7EDA6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CE20B9-0CD2-AA54-ECAA-33B1012B63F6}"/>
              </a:ext>
            </a:extLst>
          </p:cNvPr>
          <p:cNvPicPr>
            <a:picLocks noChangeAspect="1"/>
          </p:cNvPicPr>
          <p:nvPr/>
        </p:nvPicPr>
        <p:blipFill>
          <a:blip r:embed="rId2"/>
          <a:stretch>
            <a:fillRect/>
          </a:stretch>
        </p:blipFill>
        <p:spPr>
          <a:xfrm>
            <a:off x="1885362" y="1476102"/>
            <a:ext cx="8421275" cy="3905795"/>
          </a:xfrm>
          <a:prstGeom prst="rect">
            <a:avLst/>
          </a:prstGeom>
        </p:spPr>
      </p:pic>
    </p:spTree>
    <p:extLst>
      <p:ext uri="{BB962C8B-B14F-4D97-AF65-F5344CB8AC3E}">
        <p14:creationId xmlns:p14="http://schemas.microsoft.com/office/powerpoint/2010/main" val="197586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FC0DE-2909-39EA-B9DB-7FB3BF68152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6C0BAEF-865A-16BF-5591-85079AFF2E9B}"/>
              </a:ext>
            </a:extLst>
          </p:cNvPr>
          <p:cNvPicPr>
            <a:picLocks noChangeAspect="1"/>
          </p:cNvPicPr>
          <p:nvPr/>
        </p:nvPicPr>
        <p:blipFill>
          <a:blip r:embed="rId2"/>
          <a:stretch>
            <a:fillRect/>
          </a:stretch>
        </p:blipFill>
        <p:spPr>
          <a:xfrm>
            <a:off x="1947283" y="947391"/>
            <a:ext cx="8297433" cy="4963218"/>
          </a:xfrm>
          <a:prstGeom prst="rect">
            <a:avLst/>
          </a:prstGeom>
        </p:spPr>
      </p:pic>
    </p:spTree>
    <p:extLst>
      <p:ext uri="{BB962C8B-B14F-4D97-AF65-F5344CB8AC3E}">
        <p14:creationId xmlns:p14="http://schemas.microsoft.com/office/powerpoint/2010/main" val="28881755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0D6DE-88FF-477A-0705-890C83892F3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BFE32A-B044-C9D6-638A-1DB3BB501FF1}"/>
              </a:ext>
            </a:extLst>
          </p:cNvPr>
          <p:cNvPicPr>
            <a:picLocks noChangeAspect="1"/>
          </p:cNvPicPr>
          <p:nvPr/>
        </p:nvPicPr>
        <p:blipFill>
          <a:blip r:embed="rId2"/>
          <a:stretch>
            <a:fillRect/>
          </a:stretch>
        </p:blipFill>
        <p:spPr>
          <a:xfrm>
            <a:off x="2023494" y="1804761"/>
            <a:ext cx="8145012" cy="3248478"/>
          </a:xfrm>
          <a:prstGeom prst="rect">
            <a:avLst/>
          </a:prstGeom>
        </p:spPr>
      </p:pic>
    </p:spTree>
    <p:extLst>
      <p:ext uri="{BB962C8B-B14F-4D97-AF65-F5344CB8AC3E}">
        <p14:creationId xmlns:p14="http://schemas.microsoft.com/office/powerpoint/2010/main" val="23258532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440B1-8FC3-C692-20A7-BA3F6F472EC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9849DD-F6F7-DB17-FB8D-DC480719A06A}"/>
              </a:ext>
            </a:extLst>
          </p:cNvPr>
          <p:cNvPicPr>
            <a:picLocks noChangeAspect="1"/>
          </p:cNvPicPr>
          <p:nvPr/>
        </p:nvPicPr>
        <p:blipFill>
          <a:blip r:embed="rId2"/>
          <a:stretch>
            <a:fillRect/>
          </a:stretch>
        </p:blipFill>
        <p:spPr>
          <a:xfrm>
            <a:off x="1942520" y="1823813"/>
            <a:ext cx="8306959" cy="3210373"/>
          </a:xfrm>
          <a:prstGeom prst="rect">
            <a:avLst/>
          </a:prstGeom>
        </p:spPr>
      </p:pic>
    </p:spTree>
    <p:extLst>
      <p:ext uri="{BB962C8B-B14F-4D97-AF65-F5344CB8AC3E}">
        <p14:creationId xmlns:p14="http://schemas.microsoft.com/office/powerpoint/2010/main" val="3749372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622D5-D28B-290E-8168-95761DB7F64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C8671E-2BBB-C889-617C-335F12F085C8}"/>
              </a:ext>
            </a:extLst>
          </p:cNvPr>
          <p:cNvPicPr>
            <a:picLocks noChangeAspect="1"/>
          </p:cNvPicPr>
          <p:nvPr/>
        </p:nvPicPr>
        <p:blipFill>
          <a:blip r:embed="rId2"/>
          <a:stretch>
            <a:fillRect/>
          </a:stretch>
        </p:blipFill>
        <p:spPr>
          <a:xfrm>
            <a:off x="1966336" y="1142681"/>
            <a:ext cx="8259328" cy="4572638"/>
          </a:xfrm>
          <a:prstGeom prst="rect">
            <a:avLst/>
          </a:prstGeom>
        </p:spPr>
      </p:pic>
    </p:spTree>
    <p:extLst>
      <p:ext uri="{BB962C8B-B14F-4D97-AF65-F5344CB8AC3E}">
        <p14:creationId xmlns:p14="http://schemas.microsoft.com/office/powerpoint/2010/main" val="14696674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F464E-0250-BA0E-69D2-2C002D3720B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AB8660-01C2-A7BF-7415-0B2985ABFF59}"/>
              </a:ext>
            </a:extLst>
          </p:cNvPr>
          <p:cNvPicPr>
            <a:picLocks noChangeAspect="1"/>
          </p:cNvPicPr>
          <p:nvPr/>
        </p:nvPicPr>
        <p:blipFill>
          <a:blip r:embed="rId2"/>
          <a:stretch>
            <a:fillRect/>
          </a:stretch>
        </p:blipFill>
        <p:spPr>
          <a:xfrm>
            <a:off x="1961573" y="1880971"/>
            <a:ext cx="8268854" cy="3096057"/>
          </a:xfrm>
          <a:prstGeom prst="rect">
            <a:avLst/>
          </a:prstGeom>
        </p:spPr>
      </p:pic>
    </p:spTree>
    <p:extLst>
      <p:ext uri="{BB962C8B-B14F-4D97-AF65-F5344CB8AC3E}">
        <p14:creationId xmlns:p14="http://schemas.microsoft.com/office/powerpoint/2010/main" val="28002272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6AD5-4ADE-94A7-8F5D-627721D8034D}"/>
              </a:ext>
            </a:extLst>
          </p:cNvPr>
          <p:cNvSpPr>
            <a:spLocks noGrp="1"/>
          </p:cNvSpPr>
          <p:nvPr>
            <p:ph type="title"/>
          </p:nvPr>
        </p:nvSpPr>
        <p:spPr/>
        <p:txBody>
          <a:bodyPr>
            <a:normAutofit fontScale="90000"/>
          </a:bodyPr>
          <a:lstStyle/>
          <a:p>
            <a:r>
              <a:rPr lang="en-US" dirty="0"/>
              <a:t>Udemy VPC &amp; Networking Quiz</a:t>
            </a:r>
          </a:p>
        </p:txBody>
      </p:sp>
      <p:pic>
        <p:nvPicPr>
          <p:cNvPr id="5" name="Content Placeholder 4">
            <a:extLst>
              <a:ext uri="{FF2B5EF4-FFF2-40B4-BE49-F238E27FC236}">
                <a16:creationId xmlns:a16="http://schemas.microsoft.com/office/drawing/2014/main" id="{1B2C31EE-4847-FA19-4D14-5A8136F4464B}"/>
              </a:ext>
            </a:extLst>
          </p:cNvPr>
          <p:cNvPicPr>
            <a:picLocks noGrp="1" noChangeAspect="1"/>
          </p:cNvPicPr>
          <p:nvPr>
            <p:ph idx="1"/>
          </p:nvPr>
        </p:nvPicPr>
        <p:blipFill>
          <a:blip r:embed="rId2"/>
          <a:stretch>
            <a:fillRect/>
          </a:stretch>
        </p:blipFill>
        <p:spPr>
          <a:xfrm>
            <a:off x="3407975" y="2587625"/>
            <a:ext cx="5372875" cy="3594100"/>
          </a:xfrm>
        </p:spPr>
      </p:pic>
    </p:spTree>
    <p:extLst>
      <p:ext uri="{BB962C8B-B14F-4D97-AF65-F5344CB8AC3E}">
        <p14:creationId xmlns:p14="http://schemas.microsoft.com/office/powerpoint/2010/main" val="24019204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855BB0-FEF3-4A08-0F9E-9127A11B195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5268375-E866-5CCC-B6C7-8A065694F5F0}"/>
              </a:ext>
            </a:extLst>
          </p:cNvPr>
          <p:cNvPicPr>
            <a:picLocks noChangeAspect="1"/>
          </p:cNvPicPr>
          <p:nvPr/>
        </p:nvPicPr>
        <p:blipFill>
          <a:blip r:embed="rId2"/>
          <a:stretch>
            <a:fillRect/>
          </a:stretch>
        </p:blipFill>
        <p:spPr>
          <a:xfrm>
            <a:off x="643467" y="1070780"/>
            <a:ext cx="10905066" cy="4716440"/>
          </a:xfrm>
          <a:prstGeom prst="rect">
            <a:avLst/>
          </a:prstGeom>
        </p:spPr>
      </p:pic>
    </p:spTree>
    <p:extLst>
      <p:ext uri="{BB962C8B-B14F-4D97-AF65-F5344CB8AC3E}">
        <p14:creationId xmlns:p14="http://schemas.microsoft.com/office/powerpoint/2010/main" val="18496745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CF526B-E2A6-D70A-A883-61C95759ACD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8150261-D4AC-FB6D-CC97-34A4E8630094}"/>
              </a:ext>
            </a:extLst>
          </p:cNvPr>
          <p:cNvPicPr>
            <a:picLocks noChangeAspect="1"/>
          </p:cNvPicPr>
          <p:nvPr/>
        </p:nvPicPr>
        <p:blipFill>
          <a:blip r:embed="rId2"/>
          <a:srcRect r="6043"/>
          <a:stretch/>
        </p:blipFill>
        <p:spPr>
          <a:xfrm>
            <a:off x="643467" y="643467"/>
            <a:ext cx="10905066" cy="5571066"/>
          </a:xfrm>
          <a:prstGeom prst="rect">
            <a:avLst/>
          </a:prstGeom>
        </p:spPr>
      </p:pic>
    </p:spTree>
    <p:extLst>
      <p:ext uri="{BB962C8B-B14F-4D97-AF65-F5344CB8AC3E}">
        <p14:creationId xmlns:p14="http://schemas.microsoft.com/office/powerpoint/2010/main" val="20901865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D9E5DB-B747-85C1-BBA9-11623CD7A19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F911938-1DD1-3A65-73F7-0C57163E57B3}"/>
              </a:ext>
            </a:extLst>
          </p:cNvPr>
          <p:cNvPicPr>
            <a:picLocks noChangeAspect="1"/>
          </p:cNvPicPr>
          <p:nvPr/>
        </p:nvPicPr>
        <p:blipFill>
          <a:blip r:embed="rId2"/>
          <a:stretch>
            <a:fillRect/>
          </a:stretch>
        </p:blipFill>
        <p:spPr>
          <a:xfrm>
            <a:off x="660815" y="643467"/>
            <a:ext cx="10870370" cy="5571066"/>
          </a:xfrm>
          <a:prstGeom prst="rect">
            <a:avLst/>
          </a:prstGeom>
        </p:spPr>
      </p:pic>
    </p:spTree>
    <p:extLst>
      <p:ext uri="{BB962C8B-B14F-4D97-AF65-F5344CB8AC3E}">
        <p14:creationId xmlns:p14="http://schemas.microsoft.com/office/powerpoint/2010/main" val="13348897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485E5E-21DF-FBFC-C34F-376583587C5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1BB6FD-3884-EC38-6FC8-AF8D01F9EDDE}"/>
              </a:ext>
            </a:extLst>
          </p:cNvPr>
          <p:cNvPicPr>
            <a:picLocks noChangeAspect="1"/>
          </p:cNvPicPr>
          <p:nvPr/>
        </p:nvPicPr>
        <p:blipFill>
          <a:blip r:embed="rId2"/>
          <a:srcRect r="1" b="4512"/>
          <a:stretch/>
        </p:blipFill>
        <p:spPr>
          <a:xfrm>
            <a:off x="643467" y="643467"/>
            <a:ext cx="10905066" cy="5571066"/>
          </a:xfrm>
          <a:prstGeom prst="rect">
            <a:avLst/>
          </a:prstGeom>
        </p:spPr>
      </p:pic>
    </p:spTree>
    <p:extLst>
      <p:ext uri="{BB962C8B-B14F-4D97-AF65-F5344CB8AC3E}">
        <p14:creationId xmlns:p14="http://schemas.microsoft.com/office/powerpoint/2010/main" val="29966226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A94A1D-8830-4A4B-2C8E-4A3A2F3DA66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D1D52C2-16D5-8962-2ACF-0708B3D6D6DE}"/>
              </a:ext>
            </a:extLst>
          </p:cNvPr>
          <p:cNvPicPr>
            <a:picLocks noChangeAspect="1"/>
          </p:cNvPicPr>
          <p:nvPr/>
        </p:nvPicPr>
        <p:blipFill>
          <a:blip r:embed="rId2"/>
          <a:stretch>
            <a:fillRect/>
          </a:stretch>
        </p:blipFill>
        <p:spPr>
          <a:xfrm>
            <a:off x="643467" y="0"/>
            <a:ext cx="10905066" cy="5398006"/>
          </a:xfrm>
          <a:prstGeom prst="rect">
            <a:avLst/>
          </a:prstGeom>
        </p:spPr>
      </p:pic>
      <p:pic>
        <p:nvPicPr>
          <p:cNvPr id="5" name="Picture 4">
            <a:extLst>
              <a:ext uri="{FF2B5EF4-FFF2-40B4-BE49-F238E27FC236}">
                <a16:creationId xmlns:a16="http://schemas.microsoft.com/office/drawing/2014/main" id="{AFD144D2-44AD-EC75-A508-82E41EE70B0E}"/>
              </a:ext>
            </a:extLst>
          </p:cNvPr>
          <p:cNvPicPr>
            <a:picLocks noChangeAspect="1"/>
          </p:cNvPicPr>
          <p:nvPr/>
        </p:nvPicPr>
        <p:blipFill>
          <a:blip r:embed="rId3"/>
          <a:stretch>
            <a:fillRect/>
          </a:stretch>
        </p:blipFill>
        <p:spPr>
          <a:xfrm>
            <a:off x="1708314" y="4940289"/>
            <a:ext cx="8345065" cy="1495634"/>
          </a:xfrm>
          <a:prstGeom prst="rect">
            <a:avLst/>
          </a:prstGeom>
        </p:spPr>
      </p:pic>
    </p:spTree>
    <p:extLst>
      <p:ext uri="{BB962C8B-B14F-4D97-AF65-F5344CB8AC3E}">
        <p14:creationId xmlns:p14="http://schemas.microsoft.com/office/powerpoint/2010/main" val="1020066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B1C6A-53D3-E278-1DF9-FCD0E206B4B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EF26E8-029F-F5AE-5CA1-E1A647B7FDC4}"/>
              </a:ext>
            </a:extLst>
          </p:cNvPr>
          <p:cNvPicPr>
            <a:picLocks noChangeAspect="1"/>
          </p:cNvPicPr>
          <p:nvPr/>
        </p:nvPicPr>
        <p:blipFill>
          <a:blip r:embed="rId2"/>
          <a:stretch>
            <a:fillRect/>
          </a:stretch>
        </p:blipFill>
        <p:spPr>
          <a:xfrm>
            <a:off x="1966336" y="904522"/>
            <a:ext cx="8259328" cy="5048955"/>
          </a:xfrm>
          <a:prstGeom prst="rect">
            <a:avLst/>
          </a:prstGeom>
        </p:spPr>
      </p:pic>
    </p:spTree>
    <p:extLst>
      <p:ext uri="{BB962C8B-B14F-4D97-AF65-F5344CB8AC3E}">
        <p14:creationId xmlns:p14="http://schemas.microsoft.com/office/powerpoint/2010/main" val="31660905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24FD9-111C-994C-9DC3-457AE081C9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D639FF-2CDA-57A8-15B6-60673EF1855F}"/>
              </a:ext>
            </a:extLst>
          </p:cNvPr>
          <p:cNvPicPr>
            <a:picLocks noChangeAspect="1"/>
          </p:cNvPicPr>
          <p:nvPr/>
        </p:nvPicPr>
        <p:blipFill>
          <a:blip r:embed="rId2"/>
          <a:stretch>
            <a:fillRect/>
          </a:stretch>
        </p:blipFill>
        <p:spPr>
          <a:xfrm>
            <a:off x="1137545" y="494890"/>
            <a:ext cx="9916909" cy="5868219"/>
          </a:xfrm>
          <a:prstGeom prst="rect">
            <a:avLst/>
          </a:prstGeom>
        </p:spPr>
      </p:pic>
    </p:spTree>
    <p:extLst>
      <p:ext uri="{BB962C8B-B14F-4D97-AF65-F5344CB8AC3E}">
        <p14:creationId xmlns:p14="http://schemas.microsoft.com/office/powerpoint/2010/main" val="41493494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7299B-F45E-134A-C592-FF67BB7ED5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8100BE-EE2E-78E5-109F-F19E7A4A61C2}"/>
              </a:ext>
            </a:extLst>
          </p:cNvPr>
          <p:cNvPicPr>
            <a:picLocks noChangeAspect="1"/>
          </p:cNvPicPr>
          <p:nvPr/>
        </p:nvPicPr>
        <p:blipFill>
          <a:blip r:embed="rId2"/>
          <a:stretch>
            <a:fillRect/>
          </a:stretch>
        </p:blipFill>
        <p:spPr>
          <a:xfrm>
            <a:off x="970835" y="1095049"/>
            <a:ext cx="10250330" cy="4667901"/>
          </a:xfrm>
          <a:prstGeom prst="rect">
            <a:avLst/>
          </a:prstGeom>
        </p:spPr>
      </p:pic>
    </p:spTree>
    <p:extLst>
      <p:ext uri="{BB962C8B-B14F-4D97-AF65-F5344CB8AC3E}">
        <p14:creationId xmlns:p14="http://schemas.microsoft.com/office/powerpoint/2010/main" val="245716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AC7A-A436-EFCF-3DE5-BCFA4B4D4E5D}"/>
              </a:ext>
            </a:extLst>
          </p:cNvPr>
          <p:cNvSpPr>
            <a:spLocks noGrp="1"/>
          </p:cNvSpPr>
          <p:nvPr>
            <p:ph type="title"/>
          </p:nvPr>
        </p:nvSpPr>
        <p:spPr/>
        <p:txBody>
          <a:bodyPr>
            <a:noAutofit/>
          </a:bodyPr>
          <a:lstStyle/>
          <a:p>
            <a:r>
              <a:rPr lang="en-US" sz="4000" dirty="0"/>
              <a:t>Udemy Security &amp; Compliance Questions</a:t>
            </a:r>
          </a:p>
        </p:txBody>
      </p:sp>
      <p:pic>
        <p:nvPicPr>
          <p:cNvPr id="5" name="Content Placeholder 4">
            <a:extLst>
              <a:ext uri="{FF2B5EF4-FFF2-40B4-BE49-F238E27FC236}">
                <a16:creationId xmlns:a16="http://schemas.microsoft.com/office/drawing/2014/main" id="{6E8E950D-9C8D-B527-F27E-A925EB4A0F31}"/>
              </a:ext>
            </a:extLst>
          </p:cNvPr>
          <p:cNvPicPr>
            <a:picLocks noGrp="1" noChangeAspect="1"/>
          </p:cNvPicPr>
          <p:nvPr>
            <p:ph idx="1"/>
          </p:nvPr>
        </p:nvPicPr>
        <p:blipFill>
          <a:blip r:embed="rId2"/>
          <a:stretch>
            <a:fillRect/>
          </a:stretch>
        </p:blipFill>
        <p:spPr>
          <a:xfrm>
            <a:off x="2021907" y="2836646"/>
            <a:ext cx="8145012" cy="3096057"/>
          </a:xfrm>
        </p:spPr>
      </p:pic>
    </p:spTree>
    <p:extLst>
      <p:ext uri="{BB962C8B-B14F-4D97-AF65-F5344CB8AC3E}">
        <p14:creationId xmlns:p14="http://schemas.microsoft.com/office/powerpoint/2010/main" val="29168294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1650BE-7917-A3D1-49F1-8140EA846B4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4A6353-3FBF-8D11-AF68-3D733E440298}"/>
              </a:ext>
            </a:extLst>
          </p:cNvPr>
          <p:cNvPicPr>
            <a:picLocks noChangeAspect="1"/>
          </p:cNvPicPr>
          <p:nvPr/>
        </p:nvPicPr>
        <p:blipFill>
          <a:blip r:embed="rId2"/>
          <a:srcRect l="2374" r="20795" b="-1"/>
          <a:stretch/>
        </p:blipFill>
        <p:spPr>
          <a:xfrm>
            <a:off x="643467" y="643467"/>
            <a:ext cx="10905066" cy="5571066"/>
          </a:xfrm>
          <a:prstGeom prst="rect">
            <a:avLst/>
          </a:prstGeom>
        </p:spPr>
      </p:pic>
      <p:pic>
        <p:nvPicPr>
          <p:cNvPr id="5" name="Picture 4">
            <a:extLst>
              <a:ext uri="{FF2B5EF4-FFF2-40B4-BE49-F238E27FC236}">
                <a16:creationId xmlns:a16="http://schemas.microsoft.com/office/drawing/2014/main" id="{03B9B072-A2AC-8CF9-D2E6-577D33408DEB}"/>
              </a:ext>
            </a:extLst>
          </p:cNvPr>
          <p:cNvPicPr>
            <a:picLocks noChangeAspect="1"/>
          </p:cNvPicPr>
          <p:nvPr/>
        </p:nvPicPr>
        <p:blipFill>
          <a:blip r:embed="rId3"/>
          <a:stretch>
            <a:fillRect/>
          </a:stretch>
        </p:blipFill>
        <p:spPr>
          <a:xfrm>
            <a:off x="3536729" y="5672412"/>
            <a:ext cx="5749162" cy="1084242"/>
          </a:xfrm>
          <a:prstGeom prst="rect">
            <a:avLst/>
          </a:prstGeom>
        </p:spPr>
      </p:pic>
    </p:spTree>
    <p:extLst>
      <p:ext uri="{BB962C8B-B14F-4D97-AF65-F5344CB8AC3E}">
        <p14:creationId xmlns:p14="http://schemas.microsoft.com/office/powerpoint/2010/main" val="32757873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1C2E6-275D-E4A5-B995-DC94866E5EB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3B28A1-027F-7E3C-B2DD-E7A11FEA54BB}"/>
              </a:ext>
            </a:extLst>
          </p:cNvPr>
          <p:cNvPicPr>
            <a:picLocks noChangeAspect="1"/>
          </p:cNvPicPr>
          <p:nvPr/>
        </p:nvPicPr>
        <p:blipFill>
          <a:blip r:embed="rId2"/>
          <a:stretch>
            <a:fillRect/>
          </a:stretch>
        </p:blipFill>
        <p:spPr>
          <a:xfrm>
            <a:off x="2052073" y="1623760"/>
            <a:ext cx="8087854" cy="3610479"/>
          </a:xfrm>
          <a:prstGeom prst="rect">
            <a:avLst/>
          </a:prstGeom>
        </p:spPr>
      </p:pic>
    </p:spTree>
    <p:extLst>
      <p:ext uri="{BB962C8B-B14F-4D97-AF65-F5344CB8AC3E}">
        <p14:creationId xmlns:p14="http://schemas.microsoft.com/office/powerpoint/2010/main" val="9868007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1F00F2-994C-0A83-966A-000D68274BA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4641A52-2AE0-45C4-4BBD-4BF55539A580}"/>
              </a:ext>
            </a:extLst>
          </p:cNvPr>
          <p:cNvPicPr>
            <a:picLocks noChangeAspect="1"/>
          </p:cNvPicPr>
          <p:nvPr/>
        </p:nvPicPr>
        <p:blipFill>
          <a:blip r:embed="rId2"/>
          <a:stretch>
            <a:fillRect/>
          </a:stretch>
        </p:blipFill>
        <p:spPr>
          <a:xfrm>
            <a:off x="643467" y="1043516"/>
            <a:ext cx="10905066" cy="4770967"/>
          </a:xfrm>
          <a:prstGeom prst="rect">
            <a:avLst/>
          </a:prstGeom>
        </p:spPr>
      </p:pic>
    </p:spTree>
    <p:extLst>
      <p:ext uri="{BB962C8B-B14F-4D97-AF65-F5344CB8AC3E}">
        <p14:creationId xmlns:p14="http://schemas.microsoft.com/office/powerpoint/2010/main" val="17377521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46E1-325E-FCB6-306D-89960B234C8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F54CCD-5B86-8F60-4B0C-9C3E8AC0E893}"/>
              </a:ext>
            </a:extLst>
          </p:cNvPr>
          <p:cNvPicPr>
            <a:picLocks noChangeAspect="1"/>
          </p:cNvPicPr>
          <p:nvPr/>
        </p:nvPicPr>
        <p:blipFill>
          <a:blip r:embed="rId2"/>
          <a:stretch>
            <a:fillRect/>
          </a:stretch>
        </p:blipFill>
        <p:spPr>
          <a:xfrm>
            <a:off x="1599572" y="752101"/>
            <a:ext cx="8992855" cy="5353797"/>
          </a:xfrm>
          <a:prstGeom prst="rect">
            <a:avLst/>
          </a:prstGeom>
        </p:spPr>
      </p:pic>
    </p:spTree>
    <p:extLst>
      <p:ext uri="{BB962C8B-B14F-4D97-AF65-F5344CB8AC3E}">
        <p14:creationId xmlns:p14="http://schemas.microsoft.com/office/powerpoint/2010/main" val="13870288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8540-81A1-00AC-A2AD-EAD4D308FF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1EDD794-60EE-1245-D762-AD67FE3D41B4}"/>
              </a:ext>
            </a:extLst>
          </p:cNvPr>
          <p:cNvPicPr>
            <a:picLocks noChangeAspect="1"/>
          </p:cNvPicPr>
          <p:nvPr/>
        </p:nvPicPr>
        <p:blipFill>
          <a:blip r:embed="rId2"/>
          <a:stretch>
            <a:fillRect/>
          </a:stretch>
        </p:blipFill>
        <p:spPr>
          <a:xfrm>
            <a:off x="2013968" y="1523734"/>
            <a:ext cx="8164064" cy="3810532"/>
          </a:xfrm>
          <a:prstGeom prst="rect">
            <a:avLst/>
          </a:prstGeom>
        </p:spPr>
      </p:pic>
    </p:spTree>
    <p:extLst>
      <p:ext uri="{BB962C8B-B14F-4D97-AF65-F5344CB8AC3E}">
        <p14:creationId xmlns:p14="http://schemas.microsoft.com/office/powerpoint/2010/main" val="139388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E5645-34BA-0B26-2FC9-90676864F7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DE2591-FF71-439D-ABF3-D9CE7F9DE3B3}"/>
              </a:ext>
            </a:extLst>
          </p:cNvPr>
          <p:cNvPicPr>
            <a:picLocks noChangeAspect="1"/>
          </p:cNvPicPr>
          <p:nvPr/>
        </p:nvPicPr>
        <p:blipFill>
          <a:blip r:embed="rId2"/>
          <a:stretch>
            <a:fillRect/>
          </a:stretch>
        </p:blipFill>
        <p:spPr>
          <a:xfrm>
            <a:off x="1771046" y="1876208"/>
            <a:ext cx="8649907" cy="3105583"/>
          </a:xfrm>
          <a:prstGeom prst="rect">
            <a:avLst/>
          </a:prstGeom>
        </p:spPr>
      </p:pic>
      <p:pic>
        <p:nvPicPr>
          <p:cNvPr id="5" name="Picture 4">
            <a:extLst>
              <a:ext uri="{FF2B5EF4-FFF2-40B4-BE49-F238E27FC236}">
                <a16:creationId xmlns:a16="http://schemas.microsoft.com/office/drawing/2014/main" id="{4DB1CBEC-75FD-1873-7133-0E9BF929D8F0}"/>
              </a:ext>
            </a:extLst>
          </p:cNvPr>
          <p:cNvPicPr>
            <a:picLocks noChangeAspect="1"/>
          </p:cNvPicPr>
          <p:nvPr/>
        </p:nvPicPr>
        <p:blipFill>
          <a:blip r:embed="rId3"/>
          <a:stretch>
            <a:fillRect/>
          </a:stretch>
        </p:blipFill>
        <p:spPr>
          <a:xfrm>
            <a:off x="1966200" y="4775381"/>
            <a:ext cx="7849695" cy="1343212"/>
          </a:xfrm>
          <a:prstGeom prst="rect">
            <a:avLst/>
          </a:prstGeom>
        </p:spPr>
      </p:pic>
    </p:spTree>
    <p:extLst>
      <p:ext uri="{BB962C8B-B14F-4D97-AF65-F5344CB8AC3E}">
        <p14:creationId xmlns:p14="http://schemas.microsoft.com/office/powerpoint/2010/main" val="6771184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1BA24-09DC-2259-AFB6-490BC6555F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6E05958-AAD1-D947-4BB7-894C432FE6E8}"/>
              </a:ext>
            </a:extLst>
          </p:cNvPr>
          <p:cNvPicPr>
            <a:picLocks noChangeAspect="1"/>
          </p:cNvPicPr>
          <p:nvPr/>
        </p:nvPicPr>
        <p:blipFill>
          <a:blip r:embed="rId2"/>
          <a:stretch>
            <a:fillRect/>
          </a:stretch>
        </p:blipFill>
        <p:spPr>
          <a:xfrm>
            <a:off x="1561467" y="1247470"/>
            <a:ext cx="9069066" cy="4363059"/>
          </a:xfrm>
          <a:prstGeom prst="rect">
            <a:avLst/>
          </a:prstGeom>
        </p:spPr>
      </p:pic>
    </p:spTree>
    <p:extLst>
      <p:ext uri="{BB962C8B-B14F-4D97-AF65-F5344CB8AC3E}">
        <p14:creationId xmlns:p14="http://schemas.microsoft.com/office/powerpoint/2010/main" val="256695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9483F-25D1-F53C-1FF3-826291EA564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FADEDD7-335B-6A9E-DF72-90791C606D3F}"/>
              </a:ext>
            </a:extLst>
          </p:cNvPr>
          <p:cNvPicPr>
            <a:picLocks noChangeAspect="1"/>
          </p:cNvPicPr>
          <p:nvPr/>
        </p:nvPicPr>
        <p:blipFill>
          <a:blip r:embed="rId2"/>
          <a:stretch>
            <a:fillRect/>
          </a:stretch>
        </p:blipFill>
        <p:spPr>
          <a:xfrm>
            <a:off x="1975862" y="928338"/>
            <a:ext cx="8240275" cy="5001323"/>
          </a:xfrm>
          <a:prstGeom prst="rect">
            <a:avLst/>
          </a:prstGeom>
        </p:spPr>
      </p:pic>
    </p:spTree>
    <p:extLst>
      <p:ext uri="{BB962C8B-B14F-4D97-AF65-F5344CB8AC3E}">
        <p14:creationId xmlns:p14="http://schemas.microsoft.com/office/powerpoint/2010/main" val="38233617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8D7B8-04E9-D443-1E85-7FE4F835132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7FFCA4-F93D-589D-4E56-1595A0CBAD1A}"/>
              </a:ext>
            </a:extLst>
          </p:cNvPr>
          <p:cNvPicPr>
            <a:picLocks noChangeAspect="1"/>
          </p:cNvPicPr>
          <p:nvPr/>
        </p:nvPicPr>
        <p:blipFill>
          <a:blip r:embed="rId2"/>
          <a:stretch>
            <a:fillRect/>
          </a:stretch>
        </p:blipFill>
        <p:spPr>
          <a:xfrm>
            <a:off x="2042547" y="1466576"/>
            <a:ext cx="8106906" cy="3924848"/>
          </a:xfrm>
          <a:prstGeom prst="rect">
            <a:avLst/>
          </a:prstGeom>
        </p:spPr>
      </p:pic>
    </p:spTree>
    <p:extLst>
      <p:ext uri="{BB962C8B-B14F-4D97-AF65-F5344CB8AC3E}">
        <p14:creationId xmlns:p14="http://schemas.microsoft.com/office/powerpoint/2010/main" val="1335467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EE9C8-F437-10F1-6AAA-843B3877D56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A840D2-01A0-B3E6-D110-B645AFC60285}"/>
              </a:ext>
            </a:extLst>
          </p:cNvPr>
          <p:cNvPicPr>
            <a:picLocks noChangeAspect="1"/>
          </p:cNvPicPr>
          <p:nvPr/>
        </p:nvPicPr>
        <p:blipFill>
          <a:blip r:embed="rId2"/>
          <a:stretch>
            <a:fillRect/>
          </a:stretch>
        </p:blipFill>
        <p:spPr>
          <a:xfrm>
            <a:off x="1947283" y="1080760"/>
            <a:ext cx="8297433" cy="4696480"/>
          </a:xfrm>
          <a:prstGeom prst="rect">
            <a:avLst/>
          </a:prstGeom>
        </p:spPr>
      </p:pic>
    </p:spTree>
    <p:extLst>
      <p:ext uri="{BB962C8B-B14F-4D97-AF65-F5344CB8AC3E}">
        <p14:creationId xmlns:p14="http://schemas.microsoft.com/office/powerpoint/2010/main" val="39449189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17EDE-7477-B7F9-01CB-2F25EEB6A6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BEA3CE-452B-5A86-BC3A-B4F4F354C8FF}"/>
              </a:ext>
            </a:extLst>
          </p:cNvPr>
          <p:cNvPicPr>
            <a:picLocks noChangeAspect="1"/>
          </p:cNvPicPr>
          <p:nvPr/>
        </p:nvPicPr>
        <p:blipFill>
          <a:blip r:embed="rId2"/>
          <a:stretch>
            <a:fillRect/>
          </a:stretch>
        </p:blipFill>
        <p:spPr>
          <a:xfrm>
            <a:off x="1913941" y="1309391"/>
            <a:ext cx="8364117" cy="4239217"/>
          </a:xfrm>
          <a:prstGeom prst="rect">
            <a:avLst/>
          </a:prstGeom>
        </p:spPr>
      </p:pic>
    </p:spTree>
    <p:extLst>
      <p:ext uri="{BB962C8B-B14F-4D97-AF65-F5344CB8AC3E}">
        <p14:creationId xmlns:p14="http://schemas.microsoft.com/office/powerpoint/2010/main" val="8856504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7515C-778B-CEC8-B22C-1E02799202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6E9861-0C8B-5CBA-DAEF-EFBB500C58C9}"/>
              </a:ext>
            </a:extLst>
          </p:cNvPr>
          <p:cNvPicPr>
            <a:picLocks noChangeAspect="1"/>
          </p:cNvPicPr>
          <p:nvPr/>
        </p:nvPicPr>
        <p:blipFill>
          <a:blip r:embed="rId2"/>
          <a:stretch>
            <a:fillRect/>
          </a:stretch>
        </p:blipFill>
        <p:spPr>
          <a:xfrm>
            <a:off x="1875836" y="937865"/>
            <a:ext cx="8440328" cy="4982270"/>
          </a:xfrm>
          <a:prstGeom prst="rect">
            <a:avLst/>
          </a:prstGeom>
        </p:spPr>
      </p:pic>
    </p:spTree>
    <p:extLst>
      <p:ext uri="{BB962C8B-B14F-4D97-AF65-F5344CB8AC3E}">
        <p14:creationId xmlns:p14="http://schemas.microsoft.com/office/powerpoint/2010/main" val="4415045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1C218-1F1D-76F3-1C75-10C8E7F6DC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338DB83-5C8C-CC7C-BAAC-94D49CCF34D0}"/>
              </a:ext>
            </a:extLst>
          </p:cNvPr>
          <p:cNvPicPr>
            <a:picLocks noChangeAspect="1"/>
          </p:cNvPicPr>
          <p:nvPr/>
        </p:nvPicPr>
        <p:blipFill>
          <a:blip r:embed="rId2"/>
          <a:stretch>
            <a:fillRect/>
          </a:stretch>
        </p:blipFill>
        <p:spPr>
          <a:xfrm>
            <a:off x="1675783" y="1209365"/>
            <a:ext cx="8840434" cy="4439270"/>
          </a:xfrm>
          <a:prstGeom prst="rect">
            <a:avLst/>
          </a:prstGeom>
        </p:spPr>
      </p:pic>
    </p:spTree>
    <p:extLst>
      <p:ext uri="{BB962C8B-B14F-4D97-AF65-F5344CB8AC3E}">
        <p14:creationId xmlns:p14="http://schemas.microsoft.com/office/powerpoint/2010/main" val="28732382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E323-7819-E2C7-4A25-DFBC925266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FF4294F-28C0-7E97-44A7-70D64BCFC709}"/>
              </a:ext>
            </a:extLst>
          </p:cNvPr>
          <p:cNvPicPr>
            <a:picLocks noChangeAspect="1"/>
          </p:cNvPicPr>
          <p:nvPr/>
        </p:nvPicPr>
        <p:blipFill>
          <a:blip r:embed="rId2"/>
          <a:stretch>
            <a:fillRect/>
          </a:stretch>
        </p:blipFill>
        <p:spPr>
          <a:xfrm>
            <a:off x="1618625" y="1161733"/>
            <a:ext cx="8954750" cy="4534533"/>
          </a:xfrm>
          <a:prstGeom prst="rect">
            <a:avLst/>
          </a:prstGeom>
        </p:spPr>
      </p:pic>
    </p:spTree>
    <p:extLst>
      <p:ext uri="{BB962C8B-B14F-4D97-AF65-F5344CB8AC3E}">
        <p14:creationId xmlns:p14="http://schemas.microsoft.com/office/powerpoint/2010/main" val="41381791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ED59D-9CDB-C1A8-944F-444D4D1335E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130B25-0BD6-716E-0D0F-82D313F856E2}"/>
              </a:ext>
            </a:extLst>
          </p:cNvPr>
          <p:cNvPicPr>
            <a:picLocks noChangeAspect="1"/>
          </p:cNvPicPr>
          <p:nvPr/>
        </p:nvPicPr>
        <p:blipFill>
          <a:blip r:embed="rId2"/>
          <a:stretch>
            <a:fillRect/>
          </a:stretch>
        </p:blipFill>
        <p:spPr>
          <a:xfrm>
            <a:off x="1971099" y="1838103"/>
            <a:ext cx="8249801" cy="3181794"/>
          </a:xfrm>
          <a:prstGeom prst="rect">
            <a:avLst/>
          </a:prstGeom>
        </p:spPr>
      </p:pic>
    </p:spTree>
    <p:extLst>
      <p:ext uri="{BB962C8B-B14F-4D97-AF65-F5344CB8AC3E}">
        <p14:creationId xmlns:p14="http://schemas.microsoft.com/office/powerpoint/2010/main" val="6528336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7011A-F157-31BD-58E7-DC9B385D6F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37BFA0-835E-9D33-100F-B732CECD9709}"/>
              </a:ext>
            </a:extLst>
          </p:cNvPr>
          <p:cNvPicPr>
            <a:picLocks noChangeAspect="1"/>
          </p:cNvPicPr>
          <p:nvPr/>
        </p:nvPicPr>
        <p:blipFill>
          <a:blip r:embed="rId2"/>
          <a:stretch>
            <a:fillRect/>
          </a:stretch>
        </p:blipFill>
        <p:spPr>
          <a:xfrm>
            <a:off x="1890125" y="1337970"/>
            <a:ext cx="8411749" cy="4182059"/>
          </a:xfrm>
          <a:prstGeom prst="rect">
            <a:avLst/>
          </a:prstGeom>
        </p:spPr>
      </p:pic>
    </p:spTree>
    <p:extLst>
      <p:ext uri="{BB962C8B-B14F-4D97-AF65-F5344CB8AC3E}">
        <p14:creationId xmlns:p14="http://schemas.microsoft.com/office/powerpoint/2010/main" val="6378060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90131-DB1A-85F0-914E-9F9C4D5FAB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8C0BEF-1E13-9D04-E147-73C913D61FC2}"/>
              </a:ext>
            </a:extLst>
          </p:cNvPr>
          <p:cNvPicPr>
            <a:picLocks noChangeAspect="1"/>
          </p:cNvPicPr>
          <p:nvPr/>
        </p:nvPicPr>
        <p:blipFill>
          <a:blip r:embed="rId2"/>
          <a:stretch>
            <a:fillRect/>
          </a:stretch>
        </p:blipFill>
        <p:spPr>
          <a:xfrm>
            <a:off x="1756757" y="1276049"/>
            <a:ext cx="8678486" cy="4305901"/>
          </a:xfrm>
          <a:prstGeom prst="rect">
            <a:avLst/>
          </a:prstGeom>
        </p:spPr>
      </p:pic>
    </p:spTree>
    <p:extLst>
      <p:ext uri="{BB962C8B-B14F-4D97-AF65-F5344CB8AC3E}">
        <p14:creationId xmlns:p14="http://schemas.microsoft.com/office/powerpoint/2010/main" val="3606133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CC583-1DC6-7A19-D3F7-E5AD2F7240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DBC0FC9-D21A-B1C2-6E02-0F40EEBC1220}"/>
              </a:ext>
            </a:extLst>
          </p:cNvPr>
          <p:cNvPicPr>
            <a:picLocks noChangeAspect="1"/>
          </p:cNvPicPr>
          <p:nvPr/>
        </p:nvPicPr>
        <p:blipFill>
          <a:blip r:embed="rId2"/>
          <a:stretch>
            <a:fillRect/>
          </a:stretch>
        </p:blipFill>
        <p:spPr>
          <a:xfrm>
            <a:off x="1742467" y="1342734"/>
            <a:ext cx="8707065" cy="4172532"/>
          </a:xfrm>
          <a:prstGeom prst="rect">
            <a:avLst/>
          </a:prstGeom>
        </p:spPr>
      </p:pic>
    </p:spTree>
    <p:extLst>
      <p:ext uri="{BB962C8B-B14F-4D97-AF65-F5344CB8AC3E}">
        <p14:creationId xmlns:p14="http://schemas.microsoft.com/office/powerpoint/2010/main" val="3161926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9A93F-746E-34DF-6202-0942E6F166C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DFA2A3C-7221-4889-EB27-D39249A4E70F}"/>
              </a:ext>
            </a:extLst>
          </p:cNvPr>
          <p:cNvPicPr>
            <a:picLocks noChangeAspect="1"/>
          </p:cNvPicPr>
          <p:nvPr/>
        </p:nvPicPr>
        <p:blipFill>
          <a:blip r:embed="rId2"/>
          <a:stretch>
            <a:fillRect/>
          </a:stretch>
        </p:blipFill>
        <p:spPr>
          <a:xfrm>
            <a:off x="2009204" y="971207"/>
            <a:ext cx="8173591" cy="4915586"/>
          </a:xfrm>
          <a:prstGeom prst="rect">
            <a:avLst/>
          </a:prstGeom>
        </p:spPr>
      </p:pic>
    </p:spTree>
    <p:extLst>
      <p:ext uri="{BB962C8B-B14F-4D97-AF65-F5344CB8AC3E}">
        <p14:creationId xmlns:p14="http://schemas.microsoft.com/office/powerpoint/2010/main" val="104534455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CF8D-2B2F-0995-D3BD-97B3DE7AE0A7}"/>
              </a:ext>
            </a:extLst>
          </p:cNvPr>
          <p:cNvSpPr>
            <a:spLocks noGrp="1"/>
          </p:cNvSpPr>
          <p:nvPr>
            <p:ph type="title"/>
          </p:nvPr>
        </p:nvSpPr>
        <p:spPr/>
        <p:txBody>
          <a:bodyPr>
            <a:noAutofit/>
          </a:bodyPr>
          <a:lstStyle/>
          <a:p>
            <a:r>
              <a:rPr lang="en-US" sz="3200" dirty="0"/>
              <a:t>Udemy Account Management, Billing &amp; Support Quiz</a:t>
            </a:r>
          </a:p>
        </p:txBody>
      </p:sp>
      <p:pic>
        <p:nvPicPr>
          <p:cNvPr id="5" name="Content Placeholder 4">
            <a:extLst>
              <a:ext uri="{FF2B5EF4-FFF2-40B4-BE49-F238E27FC236}">
                <a16:creationId xmlns:a16="http://schemas.microsoft.com/office/drawing/2014/main" id="{91A56499-1518-867D-FB61-F1FA0DA45691}"/>
              </a:ext>
            </a:extLst>
          </p:cNvPr>
          <p:cNvPicPr>
            <a:picLocks noGrp="1" noChangeAspect="1"/>
          </p:cNvPicPr>
          <p:nvPr>
            <p:ph idx="1"/>
          </p:nvPr>
        </p:nvPicPr>
        <p:blipFill>
          <a:blip r:embed="rId3"/>
          <a:stretch>
            <a:fillRect/>
          </a:stretch>
        </p:blipFill>
        <p:spPr>
          <a:xfrm>
            <a:off x="2386349" y="2301875"/>
            <a:ext cx="7416251" cy="3594100"/>
          </a:xfrm>
        </p:spPr>
      </p:pic>
      <p:sp>
        <p:nvSpPr>
          <p:cNvPr id="9" name="TextBox 8">
            <a:extLst>
              <a:ext uri="{FF2B5EF4-FFF2-40B4-BE49-F238E27FC236}">
                <a16:creationId xmlns:a16="http://schemas.microsoft.com/office/drawing/2014/main" id="{1EF98E10-9BC2-325C-F844-804F644E915B}"/>
              </a:ext>
            </a:extLst>
          </p:cNvPr>
          <p:cNvSpPr txBox="1"/>
          <p:nvPr/>
        </p:nvSpPr>
        <p:spPr>
          <a:xfrm>
            <a:off x="225549" y="5819775"/>
            <a:ext cx="11737850" cy="923330"/>
          </a:xfrm>
          <a:prstGeom prst="rect">
            <a:avLst/>
          </a:prstGeom>
          <a:noFill/>
        </p:spPr>
        <p:txBody>
          <a:bodyPr wrap="square">
            <a:spAutoFit/>
          </a:bodyPr>
          <a:lstStyle/>
          <a:p>
            <a:pPr algn="l"/>
            <a:r>
              <a:rPr lang="en-US" b="0" i="0" dirty="0">
                <a:solidFill>
                  <a:srgbClr val="303141"/>
                </a:solidFill>
                <a:effectLst/>
                <a:latin typeface="var(--font-stack-text)"/>
              </a:rPr>
              <a:t>Service control policies (SCPs) are a type of organization policy that you can use to manage permissions in your organization. An SCP spans all IAM users, groups, and roles, including the AWS account root user. </a:t>
            </a:r>
            <a:r>
              <a:rPr lang="en-US" b="0" i="0" dirty="0">
                <a:solidFill>
                  <a:srgbClr val="303141"/>
                </a:solidFill>
                <a:effectLst/>
                <a:latin typeface="Udemy Sans"/>
              </a:rPr>
              <a:t>This was discussed in Lecture 215: </a:t>
            </a:r>
            <a:r>
              <a:rPr lang="en-US" b="1" i="0" dirty="0">
                <a:solidFill>
                  <a:srgbClr val="303141"/>
                </a:solidFill>
                <a:effectLst/>
                <a:latin typeface="Udemy Sans"/>
              </a:rPr>
              <a:t>Organizations Overview</a:t>
            </a:r>
            <a:endParaRPr lang="en-US" b="0" i="0" dirty="0">
              <a:solidFill>
                <a:srgbClr val="303141"/>
              </a:solidFill>
              <a:effectLst/>
              <a:latin typeface="Udemy Sans"/>
            </a:endParaRPr>
          </a:p>
        </p:txBody>
      </p:sp>
    </p:spTree>
    <p:extLst>
      <p:ext uri="{BB962C8B-B14F-4D97-AF65-F5344CB8AC3E}">
        <p14:creationId xmlns:p14="http://schemas.microsoft.com/office/powerpoint/2010/main" val="5643483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AD54C-A53E-1ED9-7ACB-F67289D31AD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62118A-DF87-D96C-A7F7-8450BBABB8C7}"/>
              </a:ext>
            </a:extLst>
          </p:cNvPr>
          <p:cNvPicPr>
            <a:picLocks noChangeAspect="1"/>
          </p:cNvPicPr>
          <p:nvPr/>
        </p:nvPicPr>
        <p:blipFill>
          <a:blip r:embed="rId2"/>
          <a:stretch>
            <a:fillRect/>
          </a:stretch>
        </p:blipFill>
        <p:spPr>
          <a:xfrm>
            <a:off x="1837730" y="790206"/>
            <a:ext cx="8516539" cy="5277587"/>
          </a:xfrm>
          <a:prstGeom prst="rect">
            <a:avLst/>
          </a:prstGeom>
        </p:spPr>
      </p:pic>
    </p:spTree>
    <p:extLst>
      <p:ext uri="{BB962C8B-B14F-4D97-AF65-F5344CB8AC3E}">
        <p14:creationId xmlns:p14="http://schemas.microsoft.com/office/powerpoint/2010/main" val="16680455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BFC55-2893-3829-A7DC-26ADA343348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E2FA0D9-9F8C-9043-5CC0-7CE2320C7EEC}"/>
              </a:ext>
            </a:extLst>
          </p:cNvPr>
          <p:cNvPicPr>
            <a:picLocks noChangeAspect="1"/>
          </p:cNvPicPr>
          <p:nvPr/>
        </p:nvPicPr>
        <p:blipFill>
          <a:blip r:embed="rId2"/>
          <a:stretch>
            <a:fillRect/>
          </a:stretch>
        </p:blipFill>
        <p:spPr>
          <a:xfrm>
            <a:off x="1985389" y="799733"/>
            <a:ext cx="8221222" cy="5258534"/>
          </a:xfrm>
          <a:prstGeom prst="rect">
            <a:avLst/>
          </a:prstGeom>
        </p:spPr>
      </p:pic>
    </p:spTree>
    <p:extLst>
      <p:ext uri="{BB962C8B-B14F-4D97-AF65-F5344CB8AC3E}">
        <p14:creationId xmlns:p14="http://schemas.microsoft.com/office/powerpoint/2010/main" val="33783840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FCD3B-B43A-2475-5F8D-38E157140D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6AB6E2-4532-C9F7-FEFF-AF949A8E6633}"/>
              </a:ext>
            </a:extLst>
          </p:cNvPr>
          <p:cNvPicPr>
            <a:picLocks noChangeAspect="1"/>
          </p:cNvPicPr>
          <p:nvPr/>
        </p:nvPicPr>
        <p:blipFill>
          <a:blip r:embed="rId2"/>
          <a:stretch>
            <a:fillRect/>
          </a:stretch>
        </p:blipFill>
        <p:spPr>
          <a:xfrm>
            <a:off x="1785336" y="1180786"/>
            <a:ext cx="8621328" cy="4496427"/>
          </a:xfrm>
          <a:prstGeom prst="rect">
            <a:avLst/>
          </a:prstGeom>
        </p:spPr>
      </p:pic>
    </p:spTree>
    <p:extLst>
      <p:ext uri="{BB962C8B-B14F-4D97-AF65-F5344CB8AC3E}">
        <p14:creationId xmlns:p14="http://schemas.microsoft.com/office/powerpoint/2010/main" val="36205898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BC38A-92BA-69DF-8914-21AFC906B7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233064-487A-4B64-6696-EC6414DC70A5}"/>
              </a:ext>
            </a:extLst>
          </p:cNvPr>
          <p:cNvPicPr>
            <a:picLocks noChangeAspect="1"/>
          </p:cNvPicPr>
          <p:nvPr/>
        </p:nvPicPr>
        <p:blipFill>
          <a:blip r:embed="rId2"/>
          <a:stretch>
            <a:fillRect/>
          </a:stretch>
        </p:blipFill>
        <p:spPr>
          <a:xfrm>
            <a:off x="1794862" y="828312"/>
            <a:ext cx="8602275" cy="5201376"/>
          </a:xfrm>
          <a:prstGeom prst="rect">
            <a:avLst/>
          </a:prstGeom>
        </p:spPr>
      </p:pic>
    </p:spTree>
    <p:extLst>
      <p:ext uri="{BB962C8B-B14F-4D97-AF65-F5344CB8AC3E}">
        <p14:creationId xmlns:p14="http://schemas.microsoft.com/office/powerpoint/2010/main" val="28124741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550BE-4AA7-0BC9-07A6-3F0D645B66B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0ACBE8-DF0D-FB63-2ED9-964F60AF20C7}"/>
              </a:ext>
            </a:extLst>
          </p:cNvPr>
          <p:cNvPicPr>
            <a:picLocks noChangeAspect="1"/>
          </p:cNvPicPr>
          <p:nvPr/>
        </p:nvPicPr>
        <p:blipFill>
          <a:blip r:embed="rId2"/>
          <a:stretch>
            <a:fillRect/>
          </a:stretch>
        </p:blipFill>
        <p:spPr>
          <a:xfrm>
            <a:off x="1885362" y="818785"/>
            <a:ext cx="8421275" cy="5220429"/>
          </a:xfrm>
          <a:prstGeom prst="rect">
            <a:avLst/>
          </a:prstGeom>
        </p:spPr>
      </p:pic>
    </p:spTree>
    <p:extLst>
      <p:ext uri="{BB962C8B-B14F-4D97-AF65-F5344CB8AC3E}">
        <p14:creationId xmlns:p14="http://schemas.microsoft.com/office/powerpoint/2010/main" val="30647997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41AB0-F393-8B80-36AA-F65ACF81D1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BF359D7-9639-AEE1-859E-CF6A2B8D47CF}"/>
              </a:ext>
            </a:extLst>
          </p:cNvPr>
          <p:cNvPicPr>
            <a:picLocks noChangeAspect="1"/>
          </p:cNvPicPr>
          <p:nvPr/>
        </p:nvPicPr>
        <p:blipFill>
          <a:blip r:embed="rId2"/>
          <a:stretch>
            <a:fillRect/>
          </a:stretch>
        </p:blipFill>
        <p:spPr>
          <a:xfrm>
            <a:off x="1547177" y="1171260"/>
            <a:ext cx="9097645" cy="4515480"/>
          </a:xfrm>
          <a:prstGeom prst="rect">
            <a:avLst/>
          </a:prstGeom>
        </p:spPr>
      </p:pic>
    </p:spTree>
    <p:extLst>
      <p:ext uri="{BB962C8B-B14F-4D97-AF65-F5344CB8AC3E}">
        <p14:creationId xmlns:p14="http://schemas.microsoft.com/office/powerpoint/2010/main" val="1701786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D011E-B078-9E52-94DA-3D6E2D5C758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B315F1-7527-A809-40CF-94FF9AD09370}"/>
              </a:ext>
            </a:extLst>
          </p:cNvPr>
          <p:cNvPicPr>
            <a:picLocks noChangeAspect="1"/>
          </p:cNvPicPr>
          <p:nvPr/>
        </p:nvPicPr>
        <p:blipFill>
          <a:blip r:embed="rId2"/>
          <a:stretch>
            <a:fillRect/>
          </a:stretch>
        </p:blipFill>
        <p:spPr>
          <a:xfrm>
            <a:off x="1856783" y="723522"/>
            <a:ext cx="8478433" cy="5410955"/>
          </a:xfrm>
          <a:prstGeom prst="rect">
            <a:avLst/>
          </a:prstGeom>
        </p:spPr>
      </p:pic>
    </p:spTree>
    <p:extLst>
      <p:ext uri="{BB962C8B-B14F-4D97-AF65-F5344CB8AC3E}">
        <p14:creationId xmlns:p14="http://schemas.microsoft.com/office/powerpoint/2010/main" val="4480842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64E52-6059-32B0-83DE-43B1BFAB17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310D2A-98BA-123B-F6B1-633FCFBBF78F}"/>
              </a:ext>
            </a:extLst>
          </p:cNvPr>
          <p:cNvPicPr>
            <a:picLocks noChangeAspect="1"/>
          </p:cNvPicPr>
          <p:nvPr/>
        </p:nvPicPr>
        <p:blipFill>
          <a:blip r:embed="rId2"/>
          <a:stretch>
            <a:fillRect/>
          </a:stretch>
        </p:blipFill>
        <p:spPr>
          <a:xfrm>
            <a:off x="1509072" y="1009312"/>
            <a:ext cx="9173855" cy="4839375"/>
          </a:xfrm>
          <a:prstGeom prst="rect">
            <a:avLst/>
          </a:prstGeom>
        </p:spPr>
      </p:pic>
    </p:spTree>
    <p:extLst>
      <p:ext uri="{BB962C8B-B14F-4D97-AF65-F5344CB8AC3E}">
        <p14:creationId xmlns:p14="http://schemas.microsoft.com/office/powerpoint/2010/main" val="14360165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6BC14-8573-AC89-902C-31B7B9E688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09AB79-21FC-2ACF-3DF5-A95466AE45FB}"/>
              </a:ext>
            </a:extLst>
          </p:cNvPr>
          <p:cNvPicPr>
            <a:picLocks noChangeAspect="1"/>
          </p:cNvPicPr>
          <p:nvPr/>
        </p:nvPicPr>
        <p:blipFill>
          <a:blip r:embed="rId2"/>
          <a:stretch>
            <a:fillRect/>
          </a:stretch>
        </p:blipFill>
        <p:spPr>
          <a:xfrm>
            <a:off x="2342626" y="780680"/>
            <a:ext cx="7506748" cy="5296639"/>
          </a:xfrm>
          <a:prstGeom prst="rect">
            <a:avLst/>
          </a:prstGeom>
        </p:spPr>
      </p:pic>
    </p:spTree>
    <p:extLst>
      <p:ext uri="{BB962C8B-B14F-4D97-AF65-F5344CB8AC3E}">
        <p14:creationId xmlns:p14="http://schemas.microsoft.com/office/powerpoint/2010/main" val="3785482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ECDF-5200-DF64-FDD5-E35AF0AF038B}"/>
              </a:ext>
            </a:extLst>
          </p:cNvPr>
          <p:cNvSpPr>
            <a:spLocks noGrp="1"/>
          </p:cNvSpPr>
          <p:nvPr>
            <p:ph type="ctrTitle"/>
          </p:nvPr>
        </p:nvSpPr>
        <p:spPr/>
        <p:txBody>
          <a:bodyPr/>
          <a:lstStyle/>
          <a:p>
            <a:r>
              <a:rPr lang="en-US" dirty="0"/>
              <a:t>Rest is here</a:t>
            </a:r>
          </a:p>
        </p:txBody>
      </p:sp>
      <p:sp>
        <p:nvSpPr>
          <p:cNvPr id="3" name="Subtitle 2">
            <a:extLst>
              <a:ext uri="{FF2B5EF4-FFF2-40B4-BE49-F238E27FC236}">
                <a16:creationId xmlns:a16="http://schemas.microsoft.com/office/drawing/2014/main" id="{580C6AF2-D503-C619-8A9A-25D5070F4EA3}"/>
              </a:ext>
            </a:extLst>
          </p:cNvPr>
          <p:cNvSpPr>
            <a:spLocks noGrp="1"/>
          </p:cNvSpPr>
          <p:nvPr>
            <p:ph type="subTitle" idx="1"/>
          </p:nvPr>
        </p:nvSpPr>
        <p:spPr/>
        <p:txBody>
          <a:bodyPr/>
          <a:lstStyle/>
          <a:p>
            <a:r>
              <a:rPr lang="en-US" dirty="0">
                <a:hlinkClick r:id="rId2"/>
              </a:rPr>
              <a:t>https://www.youtube.com/playlist?list=PLAMhkzmvYCLMDZVFXJKheoeyKgIeKd4j5</a:t>
            </a:r>
            <a:r>
              <a:rPr lang="en-US" dirty="0"/>
              <a:t> </a:t>
            </a:r>
          </a:p>
        </p:txBody>
      </p:sp>
    </p:spTree>
    <p:extLst>
      <p:ext uri="{BB962C8B-B14F-4D97-AF65-F5344CB8AC3E}">
        <p14:creationId xmlns:p14="http://schemas.microsoft.com/office/powerpoint/2010/main" val="14175777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6F74C-7883-BD6F-D0EB-56FA566BA6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EEAFDF-C355-A476-353E-80160B2D887F}"/>
              </a:ext>
            </a:extLst>
          </p:cNvPr>
          <p:cNvPicPr>
            <a:picLocks noChangeAspect="1"/>
          </p:cNvPicPr>
          <p:nvPr/>
        </p:nvPicPr>
        <p:blipFill>
          <a:blip r:embed="rId2"/>
          <a:stretch>
            <a:fillRect/>
          </a:stretch>
        </p:blipFill>
        <p:spPr>
          <a:xfrm>
            <a:off x="1751994" y="752101"/>
            <a:ext cx="8688012" cy="5353797"/>
          </a:xfrm>
          <a:prstGeom prst="rect">
            <a:avLst/>
          </a:prstGeom>
        </p:spPr>
      </p:pic>
    </p:spTree>
    <p:extLst>
      <p:ext uri="{BB962C8B-B14F-4D97-AF65-F5344CB8AC3E}">
        <p14:creationId xmlns:p14="http://schemas.microsoft.com/office/powerpoint/2010/main" val="34346974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7A656-B961-FFDE-3D00-DFAEF48555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23F2E33-A4C7-AD68-FD1E-C75EF1008DD7}"/>
              </a:ext>
            </a:extLst>
          </p:cNvPr>
          <p:cNvPicPr>
            <a:picLocks noChangeAspect="1"/>
          </p:cNvPicPr>
          <p:nvPr/>
        </p:nvPicPr>
        <p:blipFill>
          <a:blip r:embed="rId2"/>
          <a:stretch>
            <a:fillRect/>
          </a:stretch>
        </p:blipFill>
        <p:spPr>
          <a:xfrm>
            <a:off x="1818678" y="1528497"/>
            <a:ext cx="8554644" cy="3801005"/>
          </a:xfrm>
          <a:prstGeom prst="rect">
            <a:avLst/>
          </a:prstGeom>
        </p:spPr>
      </p:pic>
    </p:spTree>
    <p:extLst>
      <p:ext uri="{BB962C8B-B14F-4D97-AF65-F5344CB8AC3E}">
        <p14:creationId xmlns:p14="http://schemas.microsoft.com/office/powerpoint/2010/main" val="16069156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C6E50-AA14-783C-B212-A96594D770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B4931A-19A8-9D8B-7FD9-088902A6D027}"/>
              </a:ext>
            </a:extLst>
          </p:cNvPr>
          <p:cNvPicPr>
            <a:picLocks noChangeAspect="1"/>
          </p:cNvPicPr>
          <p:nvPr/>
        </p:nvPicPr>
        <p:blipFill>
          <a:blip r:embed="rId2"/>
          <a:stretch>
            <a:fillRect/>
          </a:stretch>
        </p:blipFill>
        <p:spPr>
          <a:xfrm>
            <a:off x="1747230" y="1071233"/>
            <a:ext cx="8697539" cy="4715533"/>
          </a:xfrm>
          <a:prstGeom prst="rect">
            <a:avLst/>
          </a:prstGeom>
        </p:spPr>
      </p:pic>
    </p:spTree>
    <p:extLst>
      <p:ext uri="{BB962C8B-B14F-4D97-AF65-F5344CB8AC3E}">
        <p14:creationId xmlns:p14="http://schemas.microsoft.com/office/powerpoint/2010/main" val="16591420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9DBE5-E934-EC2D-B9D3-A7935344156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033385-5F3F-0943-6B92-AD112541A770}"/>
              </a:ext>
            </a:extLst>
          </p:cNvPr>
          <p:cNvPicPr>
            <a:picLocks noChangeAspect="1"/>
          </p:cNvPicPr>
          <p:nvPr/>
        </p:nvPicPr>
        <p:blipFill>
          <a:blip r:embed="rId2"/>
          <a:stretch>
            <a:fillRect/>
          </a:stretch>
        </p:blipFill>
        <p:spPr>
          <a:xfrm>
            <a:off x="1966336" y="1414181"/>
            <a:ext cx="8259328" cy="4029637"/>
          </a:xfrm>
          <a:prstGeom prst="rect">
            <a:avLst/>
          </a:prstGeom>
        </p:spPr>
      </p:pic>
    </p:spTree>
    <p:extLst>
      <p:ext uri="{BB962C8B-B14F-4D97-AF65-F5344CB8AC3E}">
        <p14:creationId xmlns:p14="http://schemas.microsoft.com/office/powerpoint/2010/main" val="42009012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F42E9-6368-E9D9-A101-218D497AED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FB1791B-D54B-74B1-09CD-4678BF0B9814}"/>
              </a:ext>
            </a:extLst>
          </p:cNvPr>
          <p:cNvPicPr>
            <a:picLocks noChangeAspect="1"/>
          </p:cNvPicPr>
          <p:nvPr/>
        </p:nvPicPr>
        <p:blipFill>
          <a:blip r:embed="rId2"/>
          <a:stretch>
            <a:fillRect/>
          </a:stretch>
        </p:blipFill>
        <p:spPr>
          <a:xfrm>
            <a:off x="2018731" y="1980998"/>
            <a:ext cx="8154538" cy="2896004"/>
          </a:xfrm>
          <a:prstGeom prst="rect">
            <a:avLst/>
          </a:prstGeom>
        </p:spPr>
      </p:pic>
    </p:spTree>
    <p:extLst>
      <p:ext uri="{BB962C8B-B14F-4D97-AF65-F5344CB8AC3E}">
        <p14:creationId xmlns:p14="http://schemas.microsoft.com/office/powerpoint/2010/main" val="18063241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521A-62B1-FE18-027C-5B44EF722C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8A79C2-54F4-0F0F-64C9-0BD03936FF75}"/>
              </a:ext>
            </a:extLst>
          </p:cNvPr>
          <p:cNvPicPr>
            <a:picLocks noChangeAspect="1"/>
          </p:cNvPicPr>
          <p:nvPr/>
        </p:nvPicPr>
        <p:blipFill>
          <a:blip r:embed="rId2"/>
          <a:stretch>
            <a:fillRect/>
          </a:stretch>
        </p:blipFill>
        <p:spPr>
          <a:xfrm>
            <a:off x="1980625" y="723522"/>
            <a:ext cx="8230749" cy="5410955"/>
          </a:xfrm>
          <a:prstGeom prst="rect">
            <a:avLst/>
          </a:prstGeom>
        </p:spPr>
      </p:pic>
    </p:spTree>
    <p:extLst>
      <p:ext uri="{BB962C8B-B14F-4D97-AF65-F5344CB8AC3E}">
        <p14:creationId xmlns:p14="http://schemas.microsoft.com/office/powerpoint/2010/main" val="20643457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3BBE0-091E-0B85-DD2E-AA4C28F474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855AC6-CDCF-BF0A-B0A5-91C1701F83AD}"/>
              </a:ext>
            </a:extLst>
          </p:cNvPr>
          <p:cNvPicPr>
            <a:picLocks noChangeAspect="1"/>
          </p:cNvPicPr>
          <p:nvPr/>
        </p:nvPicPr>
        <p:blipFill>
          <a:blip r:embed="rId2"/>
          <a:stretch>
            <a:fillRect/>
          </a:stretch>
        </p:blipFill>
        <p:spPr>
          <a:xfrm>
            <a:off x="1861546" y="1052181"/>
            <a:ext cx="8468907" cy="4753638"/>
          </a:xfrm>
          <a:prstGeom prst="rect">
            <a:avLst/>
          </a:prstGeom>
        </p:spPr>
      </p:pic>
    </p:spTree>
    <p:extLst>
      <p:ext uri="{BB962C8B-B14F-4D97-AF65-F5344CB8AC3E}">
        <p14:creationId xmlns:p14="http://schemas.microsoft.com/office/powerpoint/2010/main" val="183474937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8BB38-7E92-DD25-2793-B7F5BC6DD4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D4761A-83BF-12B8-57C1-F0FFE190F4C0}"/>
              </a:ext>
            </a:extLst>
          </p:cNvPr>
          <p:cNvPicPr>
            <a:picLocks noChangeAspect="1"/>
          </p:cNvPicPr>
          <p:nvPr/>
        </p:nvPicPr>
        <p:blipFill>
          <a:blip r:embed="rId2"/>
          <a:stretch>
            <a:fillRect/>
          </a:stretch>
        </p:blipFill>
        <p:spPr>
          <a:xfrm>
            <a:off x="2071126" y="799733"/>
            <a:ext cx="8049748" cy="5258534"/>
          </a:xfrm>
          <a:prstGeom prst="rect">
            <a:avLst/>
          </a:prstGeom>
        </p:spPr>
      </p:pic>
    </p:spTree>
    <p:extLst>
      <p:ext uri="{BB962C8B-B14F-4D97-AF65-F5344CB8AC3E}">
        <p14:creationId xmlns:p14="http://schemas.microsoft.com/office/powerpoint/2010/main" val="19902027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822D2-F7D0-B09E-FC38-42FF1D06A1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B477753-B8C4-907C-3F08-376114BBCC07}"/>
              </a:ext>
            </a:extLst>
          </p:cNvPr>
          <p:cNvPicPr>
            <a:picLocks noChangeAspect="1"/>
          </p:cNvPicPr>
          <p:nvPr/>
        </p:nvPicPr>
        <p:blipFill>
          <a:blip r:embed="rId2"/>
          <a:stretch>
            <a:fillRect/>
          </a:stretch>
        </p:blipFill>
        <p:spPr>
          <a:xfrm>
            <a:off x="1751994" y="1447523"/>
            <a:ext cx="8688012" cy="3962953"/>
          </a:xfrm>
          <a:prstGeom prst="rect">
            <a:avLst/>
          </a:prstGeom>
        </p:spPr>
      </p:pic>
    </p:spTree>
    <p:extLst>
      <p:ext uri="{BB962C8B-B14F-4D97-AF65-F5344CB8AC3E}">
        <p14:creationId xmlns:p14="http://schemas.microsoft.com/office/powerpoint/2010/main" val="21844122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9751-15B5-F9EF-5ABD-639105E647D0}"/>
            </a:ext>
          </a:extLst>
        </p:cNvPr>
        <p:cNvGrpSpPr/>
        <p:nvPr/>
      </p:nvGrpSpPr>
      <p:grpSpPr>
        <a:xfrm>
          <a:off x="0" y="0"/>
          <a:ext cx="0" cy="0"/>
          <a:chOff x="0" y="0"/>
          <a:chExt cx="0" cy="0"/>
        </a:xfrm>
      </p:grpSpPr>
    </p:spTree>
    <p:extLst>
      <p:ext uri="{BB962C8B-B14F-4D97-AF65-F5344CB8AC3E}">
        <p14:creationId xmlns:p14="http://schemas.microsoft.com/office/powerpoint/2010/main" val="3908471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BB46-0D7D-ACF9-8610-FB33E8058852}"/>
              </a:ext>
            </a:extLst>
          </p:cNvPr>
          <p:cNvSpPr>
            <a:spLocks noGrp="1"/>
          </p:cNvSpPr>
          <p:nvPr>
            <p:ph type="title"/>
          </p:nvPr>
        </p:nvSpPr>
        <p:spPr/>
        <p:txBody>
          <a:bodyPr>
            <a:normAutofit/>
          </a:bodyPr>
          <a:lstStyle/>
          <a:p>
            <a:r>
              <a:rPr lang="en-US" dirty="0"/>
              <a:t>Udemy intro part</a:t>
            </a:r>
          </a:p>
        </p:txBody>
      </p:sp>
      <p:sp>
        <p:nvSpPr>
          <p:cNvPr id="3" name="Content Placeholder 2">
            <a:extLst>
              <a:ext uri="{FF2B5EF4-FFF2-40B4-BE49-F238E27FC236}">
                <a16:creationId xmlns:a16="http://schemas.microsoft.com/office/drawing/2014/main" id="{98B48465-C8C8-4B8F-6EDF-4BCF66D4660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CB8C854-FDF1-56CD-677B-1AD9FFAD187F}"/>
              </a:ext>
            </a:extLst>
          </p:cNvPr>
          <p:cNvPicPr>
            <a:picLocks noChangeAspect="1"/>
          </p:cNvPicPr>
          <p:nvPr/>
        </p:nvPicPr>
        <p:blipFill>
          <a:blip r:embed="rId2"/>
          <a:stretch>
            <a:fillRect/>
          </a:stretch>
        </p:blipFill>
        <p:spPr>
          <a:xfrm>
            <a:off x="1578607" y="2355440"/>
            <a:ext cx="8335538" cy="4058216"/>
          </a:xfrm>
          <a:prstGeom prst="rect">
            <a:avLst/>
          </a:prstGeom>
        </p:spPr>
      </p:pic>
    </p:spTree>
    <p:extLst>
      <p:ext uri="{BB962C8B-B14F-4D97-AF65-F5344CB8AC3E}">
        <p14:creationId xmlns:p14="http://schemas.microsoft.com/office/powerpoint/2010/main" val="2627187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D973E-4137-14BD-DCB6-5D49708E49EA}"/>
              </a:ext>
            </a:extLst>
          </p:cNvPr>
          <p:cNvSpPr>
            <a:spLocks noGrp="1"/>
          </p:cNvSpPr>
          <p:nvPr>
            <p:ph type="title"/>
          </p:nvPr>
        </p:nvSpPr>
        <p:spPr/>
        <p:txBody>
          <a:bodyPr>
            <a:normAutofit fontScale="90000"/>
          </a:bodyPr>
          <a:lstStyle/>
          <a:p>
            <a:r>
              <a:rPr lang="en-US" dirty="0"/>
              <a:t>Udemy Advanced Identity Quiz</a:t>
            </a:r>
          </a:p>
        </p:txBody>
      </p:sp>
      <p:pic>
        <p:nvPicPr>
          <p:cNvPr id="5" name="Content Placeholder 4">
            <a:extLst>
              <a:ext uri="{FF2B5EF4-FFF2-40B4-BE49-F238E27FC236}">
                <a16:creationId xmlns:a16="http://schemas.microsoft.com/office/drawing/2014/main" id="{A48215BA-4088-909C-75D0-B3A4DA731EBE}"/>
              </a:ext>
            </a:extLst>
          </p:cNvPr>
          <p:cNvPicPr>
            <a:picLocks noGrp="1" noChangeAspect="1"/>
          </p:cNvPicPr>
          <p:nvPr>
            <p:ph idx="1"/>
          </p:nvPr>
        </p:nvPicPr>
        <p:blipFill>
          <a:blip r:embed="rId2"/>
          <a:stretch>
            <a:fillRect/>
          </a:stretch>
        </p:blipFill>
        <p:spPr>
          <a:xfrm>
            <a:off x="2960331" y="2587625"/>
            <a:ext cx="6268163" cy="3594100"/>
          </a:xfrm>
        </p:spPr>
      </p:pic>
    </p:spTree>
    <p:extLst>
      <p:ext uri="{BB962C8B-B14F-4D97-AF65-F5344CB8AC3E}">
        <p14:creationId xmlns:p14="http://schemas.microsoft.com/office/powerpoint/2010/main" val="33108386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9E10D-D214-DE3B-B21D-429F6A10D59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989DAF-FA13-EF6C-FE51-6E717485D4D8}"/>
              </a:ext>
            </a:extLst>
          </p:cNvPr>
          <p:cNvPicPr>
            <a:picLocks noChangeAspect="1"/>
          </p:cNvPicPr>
          <p:nvPr/>
        </p:nvPicPr>
        <p:blipFill>
          <a:blip r:embed="rId2"/>
          <a:stretch>
            <a:fillRect/>
          </a:stretch>
        </p:blipFill>
        <p:spPr>
          <a:xfrm>
            <a:off x="1756757" y="866417"/>
            <a:ext cx="8678486" cy="5125165"/>
          </a:xfrm>
          <a:prstGeom prst="rect">
            <a:avLst/>
          </a:prstGeom>
        </p:spPr>
      </p:pic>
    </p:spTree>
    <p:extLst>
      <p:ext uri="{BB962C8B-B14F-4D97-AF65-F5344CB8AC3E}">
        <p14:creationId xmlns:p14="http://schemas.microsoft.com/office/powerpoint/2010/main" val="33155916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DE19A-16C2-39FD-D6F5-C069B7DFFA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DB65CD0-7984-DECF-8185-671A8BB94496}"/>
              </a:ext>
            </a:extLst>
          </p:cNvPr>
          <p:cNvPicPr>
            <a:picLocks noChangeAspect="1"/>
          </p:cNvPicPr>
          <p:nvPr/>
        </p:nvPicPr>
        <p:blipFill>
          <a:blip r:embed="rId2"/>
          <a:stretch>
            <a:fillRect/>
          </a:stretch>
        </p:blipFill>
        <p:spPr>
          <a:xfrm>
            <a:off x="1852020" y="904522"/>
            <a:ext cx="8487960" cy="5048955"/>
          </a:xfrm>
          <a:prstGeom prst="rect">
            <a:avLst/>
          </a:prstGeom>
        </p:spPr>
      </p:pic>
    </p:spTree>
    <p:extLst>
      <p:ext uri="{BB962C8B-B14F-4D97-AF65-F5344CB8AC3E}">
        <p14:creationId xmlns:p14="http://schemas.microsoft.com/office/powerpoint/2010/main" val="15103048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F92E4-346F-5389-EBD0-B67CA35143A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2E91A9-6DD1-83AF-3096-8A37F113A572}"/>
              </a:ext>
            </a:extLst>
          </p:cNvPr>
          <p:cNvPicPr>
            <a:picLocks noChangeAspect="1"/>
          </p:cNvPicPr>
          <p:nvPr/>
        </p:nvPicPr>
        <p:blipFill>
          <a:blip r:embed="rId2"/>
          <a:stretch>
            <a:fillRect/>
          </a:stretch>
        </p:blipFill>
        <p:spPr>
          <a:xfrm>
            <a:off x="1690072" y="690180"/>
            <a:ext cx="8811855" cy="5477639"/>
          </a:xfrm>
          <a:prstGeom prst="rect">
            <a:avLst/>
          </a:prstGeom>
        </p:spPr>
      </p:pic>
    </p:spTree>
    <p:extLst>
      <p:ext uri="{BB962C8B-B14F-4D97-AF65-F5344CB8AC3E}">
        <p14:creationId xmlns:p14="http://schemas.microsoft.com/office/powerpoint/2010/main" val="4275949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02CE-9BB2-962D-64F9-44D52AD6E64C}"/>
              </a:ext>
            </a:extLst>
          </p:cNvPr>
          <p:cNvSpPr>
            <a:spLocks noGrp="1"/>
          </p:cNvSpPr>
          <p:nvPr>
            <p:ph type="title"/>
          </p:nvPr>
        </p:nvSpPr>
        <p:spPr/>
        <p:txBody>
          <a:bodyPr>
            <a:normAutofit fontScale="90000"/>
          </a:bodyPr>
          <a:lstStyle/>
          <a:p>
            <a:r>
              <a:rPr lang="en-US" dirty="0"/>
              <a:t>Udemy Machine Learning Quiz</a:t>
            </a:r>
          </a:p>
        </p:txBody>
      </p:sp>
      <p:pic>
        <p:nvPicPr>
          <p:cNvPr id="5" name="Content Placeholder 4">
            <a:extLst>
              <a:ext uri="{FF2B5EF4-FFF2-40B4-BE49-F238E27FC236}">
                <a16:creationId xmlns:a16="http://schemas.microsoft.com/office/drawing/2014/main" id="{AF8224DB-8947-60EA-CDB8-A4E7CA8C6F90}"/>
              </a:ext>
            </a:extLst>
          </p:cNvPr>
          <p:cNvPicPr>
            <a:picLocks noGrp="1" noChangeAspect="1"/>
          </p:cNvPicPr>
          <p:nvPr>
            <p:ph idx="1"/>
          </p:nvPr>
        </p:nvPicPr>
        <p:blipFill>
          <a:blip r:embed="rId2"/>
          <a:stretch>
            <a:fillRect/>
          </a:stretch>
        </p:blipFill>
        <p:spPr>
          <a:xfrm>
            <a:off x="1821835" y="2587625"/>
            <a:ext cx="8545156" cy="3594100"/>
          </a:xfrm>
        </p:spPr>
      </p:pic>
    </p:spTree>
    <p:extLst>
      <p:ext uri="{BB962C8B-B14F-4D97-AF65-F5344CB8AC3E}">
        <p14:creationId xmlns:p14="http://schemas.microsoft.com/office/powerpoint/2010/main" val="42800110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B562C-D7B7-B33F-31B7-508A1A364D8D}"/>
            </a:ext>
          </a:extLst>
        </p:cNvPr>
        <p:cNvGrpSpPr/>
        <p:nvPr/>
      </p:nvGrpSpPr>
      <p:grpSpPr>
        <a:xfrm>
          <a:off x="0" y="0"/>
          <a:ext cx="0" cy="0"/>
          <a:chOff x="0" y="0"/>
          <a:chExt cx="0" cy="0"/>
        </a:xfrm>
      </p:grpSpPr>
    </p:spTree>
    <p:extLst>
      <p:ext uri="{BB962C8B-B14F-4D97-AF65-F5344CB8AC3E}">
        <p14:creationId xmlns:p14="http://schemas.microsoft.com/office/powerpoint/2010/main" val="5221992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0595-567C-1D55-E339-B4758B6F31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FA58BA-B478-91A7-5254-71CEFE1A7EEB}"/>
              </a:ext>
            </a:extLst>
          </p:cNvPr>
          <p:cNvPicPr>
            <a:picLocks noChangeAspect="1"/>
          </p:cNvPicPr>
          <p:nvPr/>
        </p:nvPicPr>
        <p:blipFill>
          <a:blip r:embed="rId2"/>
          <a:stretch>
            <a:fillRect/>
          </a:stretch>
        </p:blipFill>
        <p:spPr>
          <a:xfrm>
            <a:off x="1947283" y="1385602"/>
            <a:ext cx="8297433" cy="4086795"/>
          </a:xfrm>
          <a:prstGeom prst="rect">
            <a:avLst/>
          </a:prstGeom>
        </p:spPr>
      </p:pic>
    </p:spTree>
    <p:extLst>
      <p:ext uri="{BB962C8B-B14F-4D97-AF65-F5344CB8AC3E}">
        <p14:creationId xmlns:p14="http://schemas.microsoft.com/office/powerpoint/2010/main" val="157301564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302A1-3C2A-7F45-230F-3DCED22D309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E58C5D-EC7F-4B40-5CF4-E8A1EAC34676}"/>
              </a:ext>
            </a:extLst>
          </p:cNvPr>
          <p:cNvPicPr>
            <a:picLocks noChangeAspect="1"/>
          </p:cNvPicPr>
          <p:nvPr/>
        </p:nvPicPr>
        <p:blipFill>
          <a:blip r:embed="rId2"/>
          <a:stretch>
            <a:fillRect/>
          </a:stretch>
        </p:blipFill>
        <p:spPr>
          <a:xfrm>
            <a:off x="1828204" y="871180"/>
            <a:ext cx="8535591" cy="5115639"/>
          </a:xfrm>
          <a:prstGeom prst="rect">
            <a:avLst/>
          </a:prstGeom>
        </p:spPr>
      </p:pic>
    </p:spTree>
    <p:extLst>
      <p:ext uri="{BB962C8B-B14F-4D97-AF65-F5344CB8AC3E}">
        <p14:creationId xmlns:p14="http://schemas.microsoft.com/office/powerpoint/2010/main" val="39618874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44A17-73FD-E2B7-4942-85D8CDD797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075714C-2B8D-DB3D-6D02-AE1EF4BFD71E}"/>
              </a:ext>
            </a:extLst>
          </p:cNvPr>
          <p:cNvPicPr>
            <a:picLocks noChangeAspect="1"/>
          </p:cNvPicPr>
          <p:nvPr/>
        </p:nvPicPr>
        <p:blipFill>
          <a:blip r:embed="rId2"/>
          <a:stretch>
            <a:fillRect/>
          </a:stretch>
        </p:blipFill>
        <p:spPr>
          <a:xfrm>
            <a:off x="1913941" y="1404655"/>
            <a:ext cx="8364117" cy="4048690"/>
          </a:xfrm>
          <a:prstGeom prst="rect">
            <a:avLst/>
          </a:prstGeom>
        </p:spPr>
      </p:pic>
    </p:spTree>
    <p:extLst>
      <p:ext uri="{BB962C8B-B14F-4D97-AF65-F5344CB8AC3E}">
        <p14:creationId xmlns:p14="http://schemas.microsoft.com/office/powerpoint/2010/main" val="38583831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5D4D4-4F08-980D-9564-6CFF8153E05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50B33B-265A-DE5E-A43C-341DF2DDB57A}"/>
              </a:ext>
            </a:extLst>
          </p:cNvPr>
          <p:cNvPicPr>
            <a:picLocks noChangeAspect="1"/>
          </p:cNvPicPr>
          <p:nvPr/>
        </p:nvPicPr>
        <p:blipFill>
          <a:blip r:embed="rId2"/>
          <a:stretch>
            <a:fillRect/>
          </a:stretch>
        </p:blipFill>
        <p:spPr>
          <a:xfrm>
            <a:off x="1909178" y="1685681"/>
            <a:ext cx="8373644" cy="3486637"/>
          </a:xfrm>
          <a:prstGeom prst="rect">
            <a:avLst/>
          </a:prstGeom>
        </p:spPr>
      </p:pic>
    </p:spTree>
    <p:extLst>
      <p:ext uri="{BB962C8B-B14F-4D97-AF65-F5344CB8AC3E}">
        <p14:creationId xmlns:p14="http://schemas.microsoft.com/office/powerpoint/2010/main" val="2751571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26523-97BF-6692-30BD-03194677EBDB}"/>
              </a:ext>
            </a:extLst>
          </p:cNvPr>
          <p:cNvSpPr>
            <a:spLocks noGrp="1"/>
          </p:cNvSpPr>
          <p:nvPr>
            <p:ph type="title"/>
          </p:nvPr>
        </p:nvSpPr>
        <p:spPr/>
        <p:txBody>
          <a:bodyPr>
            <a:noAutofit/>
          </a:bodyPr>
          <a:lstStyle/>
          <a:p>
            <a:r>
              <a:rPr lang="en-US" sz="5400" dirty="0"/>
              <a:t>What is Completeness of vision</a:t>
            </a:r>
          </a:p>
        </p:txBody>
      </p:sp>
      <p:sp>
        <p:nvSpPr>
          <p:cNvPr id="3" name="Content Placeholder 2">
            <a:extLst>
              <a:ext uri="{FF2B5EF4-FFF2-40B4-BE49-F238E27FC236}">
                <a16:creationId xmlns:a16="http://schemas.microsoft.com/office/drawing/2014/main" id="{63E945EA-D811-2591-4735-6B8866EDAD6A}"/>
              </a:ext>
            </a:extLst>
          </p:cNvPr>
          <p:cNvSpPr>
            <a:spLocks noGrp="1"/>
          </p:cNvSpPr>
          <p:nvPr>
            <p:ph idx="1"/>
          </p:nvPr>
        </p:nvSpPr>
        <p:spPr/>
        <p:txBody>
          <a:bodyPr/>
          <a:lstStyle/>
          <a:p>
            <a:r>
              <a:rPr lang="en-US" b="0" i="0" dirty="0">
                <a:solidFill>
                  <a:srgbClr val="303141"/>
                </a:solidFill>
                <a:effectLst/>
                <a:latin typeface="Udemy Sans"/>
              </a:rPr>
              <a:t>In the Gartner Magic Quadrant, "Completeness of Vision" refers to a company's ability to convincingly articulate its current and future market direction, innovation, and strategies for growth. This metric evaluates whether the company understands market trends, customer needs, and competitive dynamics, and whether it has a robust and coherent strategy to address them.</a:t>
            </a:r>
            <a:endParaRPr lang="en-US" dirty="0"/>
          </a:p>
        </p:txBody>
      </p:sp>
    </p:spTree>
    <p:extLst>
      <p:ext uri="{BB962C8B-B14F-4D97-AF65-F5344CB8AC3E}">
        <p14:creationId xmlns:p14="http://schemas.microsoft.com/office/powerpoint/2010/main" val="3905985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57951-015A-9429-F8EB-98FFBC216CF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E8EDA4-3AD7-4F5D-31A9-9D4748F9F033}"/>
              </a:ext>
            </a:extLst>
          </p:cNvPr>
          <p:cNvPicPr>
            <a:picLocks noChangeAspect="1"/>
          </p:cNvPicPr>
          <p:nvPr/>
        </p:nvPicPr>
        <p:blipFill>
          <a:blip r:embed="rId2"/>
          <a:stretch>
            <a:fillRect/>
          </a:stretch>
        </p:blipFill>
        <p:spPr>
          <a:xfrm>
            <a:off x="1952046" y="1514208"/>
            <a:ext cx="8287907" cy="3829584"/>
          </a:xfrm>
          <a:prstGeom prst="rect">
            <a:avLst/>
          </a:prstGeom>
        </p:spPr>
      </p:pic>
    </p:spTree>
    <p:extLst>
      <p:ext uri="{BB962C8B-B14F-4D97-AF65-F5344CB8AC3E}">
        <p14:creationId xmlns:p14="http://schemas.microsoft.com/office/powerpoint/2010/main" val="268389601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C4AC1-1E4F-B336-A91D-82F5926A2B9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6198E9-CB00-E486-EBF7-ABF52BCBDCCD}"/>
              </a:ext>
            </a:extLst>
          </p:cNvPr>
          <p:cNvPicPr>
            <a:picLocks noChangeAspect="1"/>
          </p:cNvPicPr>
          <p:nvPr/>
        </p:nvPicPr>
        <p:blipFill>
          <a:blip r:embed="rId2"/>
          <a:stretch>
            <a:fillRect/>
          </a:stretch>
        </p:blipFill>
        <p:spPr>
          <a:xfrm>
            <a:off x="1809152" y="914049"/>
            <a:ext cx="8573696" cy="5029902"/>
          </a:xfrm>
          <a:prstGeom prst="rect">
            <a:avLst/>
          </a:prstGeom>
        </p:spPr>
      </p:pic>
    </p:spTree>
    <p:extLst>
      <p:ext uri="{BB962C8B-B14F-4D97-AF65-F5344CB8AC3E}">
        <p14:creationId xmlns:p14="http://schemas.microsoft.com/office/powerpoint/2010/main" val="34296735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D096B-0F2E-C92C-453B-0A94DD09857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3D945B-6DDF-685F-8267-B3EEBBF14975}"/>
              </a:ext>
            </a:extLst>
          </p:cNvPr>
          <p:cNvPicPr>
            <a:picLocks noChangeAspect="1"/>
          </p:cNvPicPr>
          <p:nvPr/>
        </p:nvPicPr>
        <p:blipFill>
          <a:blip r:embed="rId2"/>
          <a:stretch>
            <a:fillRect/>
          </a:stretch>
        </p:blipFill>
        <p:spPr>
          <a:xfrm>
            <a:off x="1875836" y="756864"/>
            <a:ext cx="8440328" cy="5344271"/>
          </a:xfrm>
          <a:prstGeom prst="rect">
            <a:avLst/>
          </a:prstGeom>
        </p:spPr>
      </p:pic>
    </p:spTree>
    <p:extLst>
      <p:ext uri="{BB962C8B-B14F-4D97-AF65-F5344CB8AC3E}">
        <p14:creationId xmlns:p14="http://schemas.microsoft.com/office/powerpoint/2010/main" val="99696820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708CE-4C9A-0A5E-455C-DE58B23BDE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7AE9B50-CD25-09A5-F76F-07E6C1EEE450}"/>
              </a:ext>
            </a:extLst>
          </p:cNvPr>
          <p:cNvPicPr>
            <a:picLocks noChangeAspect="1"/>
          </p:cNvPicPr>
          <p:nvPr/>
        </p:nvPicPr>
        <p:blipFill>
          <a:blip r:embed="rId2"/>
          <a:stretch>
            <a:fillRect/>
          </a:stretch>
        </p:blipFill>
        <p:spPr>
          <a:xfrm>
            <a:off x="1732941" y="1218891"/>
            <a:ext cx="8726118" cy="4420217"/>
          </a:xfrm>
          <a:prstGeom prst="rect">
            <a:avLst/>
          </a:prstGeom>
        </p:spPr>
      </p:pic>
    </p:spTree>
    <p:extLst>
      <p:ext uri="{BB962C8B-B14F-4D97-AF65-F5344CB8AC3E}">
        <p14:creationId xmlns:p14="http://schemas.microsoft.com/office/powerpoint/2010/main" val="31170080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466B1-45D7-9A29-158C-CBEA09C880F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B80468-0633-F0E0-F4ED-C53E490ABE48}"/>
              </a:ext>
            </a:extLst>
          </p:cNvPr>
          <p:cNvPicPr>
            <a:picLocks noChangeAspect="1"/>
          </p:cNvPicPr>
          <p:nvPr/>
        </p:nvPicPr>
        <p:blipFill>
          <a:blip r:embed="rId2"/>
          <a:stretch>
            <a:fillRect/>
          </a:stretch>
        </p:blipFill>
        <p:spPr>
          <a:xfrm>
            <a:off x="1813915" y="837838"/>
            <a:ext cx="8564170" cy="5182323"/>
          </a:xfrm>
          <a:prstGeom prst="rect">
            <a:avLst/>
          </a:prstGeom>
        </p:spPr>
      </p:pic>
    </p:spTree>
    <p:extLst>
      <p:ext uri="{BB962C8B-B14F-4D97-AF65-F5344CB8AC3E}">
        <p14:creationId xmlns:p14="http://schemas.microsoft.com/office/powerpoint/2010/main" val="13755928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38110-9D25-EA8A-C7B0-BAB9FBE105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F90DD60-2818-EFCA-0A4B-87E9C3BC9070}"/>
              </a:ext>
            </a:extLst>
          </p:cNvPr>
          <p:cNvPicPr>
            <a:picLocks noChangeAspect="1"/>
          </p:cNvPicPr>
          <p:nvPr/>
        </p:nvPicPr>
        <p:blipFill>
          <a:blip r:embed="rId2"/>
          <a:stretch>
            <a:fillRect/>
          </a:stretch>
        </p:blipFill>
        <p:spPr>
          <a:xfrm>
            <a:off x="2218784" y="1490392"/>
            <a:ext cx="7754432" cy="3877216"/>
          </a:xfrm>
          <a:prstGeom prst="rect">
            <a:avLst/>
          </a:prstGeom>
        </p:spPr>
      </p:pic>
    </p:spTree>
    <p:extLst>
      <p:ext uri="{BB962C8B-B14F-4D97-AF65-F5344CB8AC3E}">
        <p14:creationId xmlns:p14="http://schemas.microsoft.com/office/powerpoint/2010/main" val="25979904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B024B-1111-2937-AE21-413F46C75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B1345-7FB3-BBC7-CDD9-1DFC7743D7E8}"/>
              </a:ext>
            </a:extLst>
          </p:cNvPr>
          <p:cNvSpPr>
            <a:spLocks noGrp="1"/>
          </p:cNvSpPr>
          <p:nvPr>
            <p:ph type="title"/>
          </p:nvPr>
        </p:nvSpPr>
        <p:spPr/>
        <p:txBody>
          <a:bodyPr>
            <a:normAutofit fontScale="90000"/>
          </a:bodyPr>
          <a:lstStyle/>
          <a:p>
            <a:r>
              <a:rPr lang="en-US" dirty="0"/>
              <a:t>Udemy other services </a:t>
            </a:r>
            <a:r>
              <a:rPr lang="en-US" dirty="0" err="1"/>
              <a:t>qiuz</a:t>
            </a:r>
            <a:endParaRPr lang="en-US" dirty="0"/>
          </a:p>
        </p:txBody>
      </p:sp>
      <p:pic>
        <p:nvPicPr>
          <p:cNvPr id="5" name="Content Placeholder 4">
            <a:extLst>
              <a:ext uri="{FF2B5EF4-FFF2-40B4-BE49-F238E27FC236}">
                <a16:creationId xmlns:a16="http://schemas.microsoft.com/office/drawing/2014/main" id="{7CECB92D-AECB-62ED-9782-6E9E9B1A9CBA}"/>
              </a:ext>
            </a:extLst>
          </p:cNvPr>
          <p:cNvPicPr>
            <a:picLocks noGrp="1" noChangeAspect="1"/>
          </p:cNvPicPr>
          <p:nvPr>
            <p:ph idx="1"/>
          </p:nvPr>
        </p:nvPicPr>
        <p:blipFill>
          <a:blip r:embed="rId2"/>
          <a:stretch>
            <a:fillRect/>
          </a:stretch>
        </p:blipFill>
        <p:spPr>
          <a:xfrm>
            <a:off x="3155252" y="2587625"/>
            <a:ext cx="5878322" cy="3594100"/>
          </a:xfrm>
        </p:spPr>
      </p:pic>
    </p:spTree>
    <p:extLst>
      <p:ext uri="{BB962C8B-B14F-4D97-AF65-F5344CB8AC3E}">
        <p14:creationId xmlns:p14="http://schemas.microsoft.com/office/powerpoint/2010/main" val="108697139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1CCA0-3710-F72A-85B1-3AE6E003C0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632E71-03FB-7B6F-C049-33276CFC2929}"/>
              </a:ext>
            </a:extLst>
          </p:cNvPr>
          <p:cNvPicPr>
            <a:picLocks noChangeAspect="1"/>
          </p:cNvPicPr>
          <p:nvPr/>
        </p:nvPicPr>
        <p:blipFill>
          <a:blip r:embed="rId2"/>
          <a:stretch>
            <a:fillRect/>
          </a:stretch>
        </p:blipFill>
        <p:spPr>
          <a:xfrm>
            <a:off x="1923467" y="1366549"/>
            <a:ext cx="8345065" cy="4124901"/>
          </a:xfrm>
          <a:prstGeom prst="rect">
            <a:avLst/>
          </a:prstGeom>
        </p:spPr>
      </p:pic>
    </p:spTree>
    <p:extLst>
      <p:ext uri="{BB962C8B-B14F-4D97-AF65-F5344CB8AC3E}">
        <p14:creationId xmlns:p14="http://schemas.microsoft.com/office/powerpoint/2010/main" val="1958470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466E-1A43-724E-0CCE-F71F2ACCFD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E09526-BFEE-821C-9165-96C1BF4013C7}"/>
              </a:ext>
            </a:extLst>
          </p:cNvPr>
          <p:cNvPicPr>
            <a:picLocks noChangeAspect="1"/>
          </p:cNvPicPr>
          <p:nvPr/>
        </p:nvPicPr>
        <p:blipFill>
          <a:blip r:embed="rId2"/>
          <a:stretch>
            <a:fillRect/>
          </a:stretch>
        </p:blipFill>
        <p:spPr>
          <a:xfrm>
            <a:off x="1852020" y="1299865"/>
            <a:ext cx="8487960" cy="4258269"/>
          </a:xfrm>
          <a:prstGeom prst="rect">
            <a:avLst/>
          </a:prstGeom>
        </p:spPr>
      </p:pic>
    </p:spTree>
    <p:extLst>
      <p:ext uri="{BB962C8B-B14F-4D97-AF65-F5344CB8AC3E}">
        <p14:creationId xmlns:p14="http://schemas.microsoft.com/office/powerpoint/2010/main" val="5776625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8CAC-9D72-04E0-C42E-0E532D8022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1024C0-1FB7-E19E-FBA2-0A010511A4A3}"/>
              </a:ext>
            </a:extLst>
          </p:cNvPr>
          <p:cNvPicPr>
            <a:picLocks noChangeAspect="1"/>
          </p:cNvPicPr>
          <p:nvPr/>
        </p:nvPicPr>
        <p:blipFill>
          <a:blip r:embed="rId2"/>
          <a:stretch>
            <a:fillRect/>
          </a:stretch>
        </p:blipFill>
        <p:spPr>
          <a:xfrm>
            <a:off x="1651967" y="1004549"/>
            <a:ext cx="8888065" cy="4848902"/>
          </a:xfrm>
          <a:prstGeom prst="rect">
            <a:avLst/>
          </a:prstGeom>
        </p:spPr>
      </p:pic>
    </p:spTree>
    <p:extLst>
      <p:ext uri="{BB962C8B-B14F-4D97-AF65-F5344CB8AC3E}">
        <p14:creationId xmlns:p14="http://schemas.microsoft.com/office/powerpoint/2010/main" val="475142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9570D-CFBD-390B-5C45-54AE1625F2FA}"/>
              </a:ext>
            </a:extLst>
          </p:cNvPr>
          <p:cNvPicPr>
            <a:picLocks noChangeAspect="1"/>
          </p:cNvPicPr>
          <p:nvPr/>
        </p:nvPicPr>
        <p:blipFill>
          <a:blip r:embed="rId2"/>
          <a:stretch>
            <a:fillRect/>
          </a:stretch>
        </p:blipFill>
        <p:spPr>
          <a:xfrm>
            <a:off x="1556704" y="713996"/>
            <a:ext cx="9078592" cy="5430008"/>
          </a:xfrm>
          <a:prstGeom prst="rect">
            <a:avLst/>
          </a:prstGeom>
        </p:spPr>
      </p:pic>
    </p:spTree>
    <p:extLst>
      <p:ext uri="{BB962C8B-B14F-4D97-AF65-F5344CB8AC3E}">
        <p14:creationId xmlns:p14="http://schemas.microsoft.com/office/powerpoint/2010/main" val="1936988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BF401-A92A-C1D0-D03B-D3D4A4EA46A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B6569A-0286-12E6-540C-170E457BCBE2}"/>
              </a:ext>
            </a:extLst>
          </p:cNvPr>
          <p:cNvPicPr>
            <a:picLocks noChangeAspect="1"/>
          </p:cNvPicPr>
          <p:nvPr/>
        </p:nvPicPr>
        <p:blipFill>
          <a:blip r:embed="rId2"/>
          <a:stretch>
            <a:fillRect/>
          </a:stretch>
        </p:blipFill>
        <p:spPr>
          <a:xfrm>
            <a:off x="1918704" y="1652339"/>
            <a:ext cx="8354591" cy="3553321"/>
          </a:xfrm>
          <a:prstGeom prst="rect">
            <a:avLst/>
          </a:prstGeom>
        </p:spPr>
      </p:pic>
    </p:spTree>
    <p:extLst>
      <p:ext uri="{BB962C8B-B14F-4D97-AF65-F5344CB8AC3E}">
        <p14:creationId xmlns:p14="http://schemas.microsoft.com/office/powerpoint/2010/main" val="28348001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25A4-21EE-83CE-2912-72BD369472C3}"/>
              </a:ext>
            </a:extLst>
          </p:cNvPr>
          <p:cNvSpPr>
            <a:spLocks noGrp="1"/>
          </p:cNvSpPr>
          <p:nvPr>
            <p:ph type="title"/>
          </p:nvPr>
        </p:nvSpPr>
        <p:spPr/>
        <p:txBody>
          <a:bodyPr>
            <a:noAutofit/>
          </a:bodyPr>
          <a:lstStyle/>
          <a:p>
            <a:r>
              <a:rPr lang="en-US" sz="4000" dirty="0"/>
              <a:t>Udemy AWS Architecting &amp; Ecosystem Quiz</a:t>
            </a:r>
          </a:p>
        </p:txBody>
      </p:sp>
      <p:pic>
        <p:nvPicPr>
          <p:cNvPr id="5" name="Content Placeholder 4">
            <a:extLst>
              <a:ext uri="{FF2B5EF4-FFF2-40B4-BE49-F238E27FC236}">
                <a16:creationId xmlns:a16="http://schemas.microsoft.com/office/drawing/2014/main" id="{3BF3E8FC-0721-ADC2-85F2-D72BAF7DEA7D}"/>
              </a:ext>
            </a:extLst>
          </p:cNvPr>
          <p:cNvPicPr>
            <a:picLocks noGrp="1" noChangeAspect="1"/>
          </p:cNvPicPr>
          <p:nvPr>
            <p:ph idx="1"/>
          </p:nvPr>
        </p:nvPicPr>
        <p:blipFill>
          <a:blip r:embed="rId2"/>
          <a:stretch>
            <a:fillRect/>
          </a:stretch>
        </p:blipFill>
        <p:spPr>
          <a:xfrm>
            <a:off x="1706981" y="2587625"/>
            <a:ext cx="8774864" cy="3594100"/>
          </a:xfrm>
        </p:spPr>
      </p:pic>
    </p:spTree>
    <p:extLst>
      <p:ext uri="{BB962C8B-B14F-4D97-AF65-F5344CB8AC3E}">
        <p14:creationId xmlns:p14="http://schemas.microsoft.com/office/powerpoint/2010/main" val="17639199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ABE26-B55C-BFFC-2C8D-3E220825DA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9775D51-7E12-A05C-1F4F-2C8A31DFE015}"/>
              </a:ext>
            </a:extLst>
          </p:cNvPr>
          <p:cNvPicPr>
            <a:picLocks noChangeAspect="1"/>
          </p:cNvPicPr>
          <p:nvPr/>
        </p:nvPicPr>
        <p:blipFill>
          <a:blip r:embed="rId2"/>
          <a:stretch>
            <a:fillRect/>
          </a:stretch>
        </p:blipFill>
        <p:spPr>
          <a:xfrm>
            <a:off x="1547177" y="1909550"/>
            <a:ext cx="9097645" cy="3038899"/>
          </a:xfrm>
          <a:prstGeom prst="rect">
            <a:avLst/>
          </a:prstGeom>
        </p:spPr>
      </p:pic>
    </p:spTree>
    <p:extLst>
      <p:ext uri="{BB962C8B-B14F-4D97-AF65-F5344CB8AC3E}">
        <p14:creationId xmlns:p14="http://schemas.microsoft.com/office/powerpoint/2010/main" val="38388341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38019-D4B2-9877-21FF-D19E582A74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6CF916D-C3AF-A0F0-DAC1-262F306B6831}"/>
              </a:ext>
            </a:extLst>
          </p:cNvPr>
          <p:cNvPicPr>
            <a:picLocks noChangeAspect="1"/>
          </p:cNvPicPr>
          <p:nvPr/>
        </p:nvPicPr>
        <p:blipFill>
          <a:blip r:embed="rId2"/>
          <a:stretch>
            <a:fillRect/>
          </a:stretch>
        </p:blipFill>
        <p:spPr>
          <a:xfrm>
            <a:off x="1737704" y="990259"/>
            <a:ext cx="8716591" cy="4877481"/>
          </a:xfrm>
          <a:prstGeom prst="rect">
            <a:avLst/>
          </a:prstGeom>
        </p:spPr>
      </p:pic>
    </p:spTree>
    <p:extLst>
      <p:ext uri="{BB962C8B-B14F-4D97-AF65-F5344CB8AC3E}">
        <p14:creationId xmlns:p14="http://schemas.microsoft.com/office/powerpoint/2010/main" val="10766475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9E09D-CA61-DE51-F3F8-0679831F11E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4E446E6-F4E1-3565-9BD8-A94A2E7D6B48}"/>
              </a:ext>
            </a:extLst>
          </p:cNvPr>
          <p:cNvPicPr>
            <a:picLocks noChangeAspect="1"/>
          </p:cNvPicPr>
          <p:nvPr/>
        </p:nvPicPr>
        <p:blipFill>
          <a:blip r:embed="rId2"/>
          <a:stretch>
            <a:fillRect/>
          </a:stretch>
        </p:blipFill>
        <p:spPr>
          <a:xfrm>
            <a:off x="1966336" y="1014075"/>
            <a:ext cx="8259328" cy="4829849"/>
          </a:xfrm>
          <a:prstGeom prst="rect">
            <a:avLst/>
          </a:prstGeom>
        </p:spPr>
      </p:pic>
    </p:spTree>
    <p:extLst>
      <p:ext uri="{BB962C8B-B14F-4D97-AF65-F5344CB8AC3E}">
        <p14:creationId xmlns:p14="http://schemas.microsoft.com/office/powerpoint/2010/main" val="2584667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F6373-E272-8988-4CAB-4846EA453B8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3A5C80B-17D8-98B4-E25B-1236128829AB}"/>
              </a:ext>
            </a:extLst>
          </p:cNvPr>
          <p:cNvPicPr>
            <a:picLocks noChangeAspect="1"/>
          </p:cNvPicPr>
          <p:nvPr/>
        </p:nvPicPr>
        <p:blipFill>
          <a:blip r:embed="rId2"/>
          <a:stretch>
            <a:fillRect/>
          </a:stretch>
        </p:blipFill>
        <p:spPr>
          <a:xfrm>
            <a:off x="1809152" y="1376076"/>
            <a:ext cx="8573696" cy="4105848"/>
          </a:xfrm>
          <a:prstGeom prst="rect">
            <a:avLst/>
          </a:prstGeom>
        </p:spPr>
      </p:pic>
    </p:spTree>
    <p:extLst>
      <p:ext uri="{BB962C8B-B14F-4D97-AF65-F5344CB8AC3E}">
        <p14:creationId xmlns:p14="http://schemas.microsoft.com/office/powerpoint/2010/main" val="2191228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6093A-175F-D579-A659-436F79584A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D29E7EB-5F15-C3CF-3F01-679DA213D4D3}"/>
              </a:ext>
            </a:extLst>
          </p:cNvPr>
          <p:cNvPicPr>
            <a:picLocks noChangeAspect="1"/>
          </p:cNvPicPr>
          <p:nvPr/>
        </p:nvPicPr>
        <p:blipFill>
          <a:blip r:embed="rId2"/>
          <a:stretch>
            <a:fillRect/>
          </a:stretch>
        </p:blipFill>
        <p:spPr>
          <a:xfrm>
            <a:off x="1451914" y="1156970"/>
            <a:ext cx="9288171" cy="4544059"/>
          </a:xfrm>
          <a:prstGeom prst="rect">
            <a:avLst/>
          </a:prstGeom>
        </p:spPr>
      </p:pic>
    </p:spTree>
    <p:extLst>
      <p:ext uri="{BB962C8B-B14F-4D97-AF65-F5344CB8AC3E}">
        <p14:creationId xmlns:p14="http://schemas.microsoft.com/office/powerpoint/2010/main" val="33298122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4A65-EED8-A5DD-419A-62900ADEDD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4F43A8E-DF65-3CE3-11BE-D9B46CC98A5A}"/>
              </a:ext>
            </a:extLst>
          </p:cNvPr>
          <p:cNvPicPr>
            <a:picLocks noChangeAspect="1"/>
          </p:cNvPicPr>
          <p:nvPr/>
        </p:nvPicPr>
        <p:blipFill>
          <a:blip r:embed="rId2"/>
          <a:stretch>
            <a:fillRect/>
          </a:stretch>
        </p:blipFill>
        <p:spPr>
          <a:xfrm>
            <a:off x="1794862" y="942628"/>
            <a:ext cx="8602275" cy="4972744"/>
          </a:xfrm>
          <a:prstGeom prst="rect">
            <a:avLst/>
          </a:prstGeom>
        </p:spPr>
      </p:pic>
    </p:spTree>
    <p:extLst>
      <p:ext uri="{BB962C8B-B14F-4D97-AF65-F5344CB8AC3E}">
        <p14:creationId xmlns:p14="http://schemas.microsoft.com/office/powerpoint/2010/main" val="51490261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4909F-302C-3CF2-EBAB-6050073FF89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F3A4B7-5EE0-989E-E46F-2752CBEC66AC}"/>
              </a:ext>
            </a:extLst>
          </p:cNvPr>
          <p:cNvPicPr>
            <a:picLocks noChangeAspect="1"/>
          </p:cNvPicPr>
          <p:nvPr/>
        </p:nvPicPr>
        <p:blipFill>
          <a:blip r:embed="rId2"/>
          <a:stretch>
            <a:fillRect/>
          </a:stretch>
        </p:blipFill>
        <p:spPr>
          <a:xfrm>
            <a:off x="1799625" y="1314155"/>
            <a:ext cx="8592749" cy="4229690"/>
          </a:xfrm>
          <a:prstGeom prst="rect">
            <a:avLst/>
          </a:prstGeom>
        </p:spPr>
      </p:pic>
    </p:spTree>
    <p:extLst>
      <p:ext uri="{BB962C8B-B14F-4D97-AF65-F5344CB8AC3E}">
        <p14:creationId xmlns:p14="http://schemas.microsoft.com/office/powerpoint/2010/main" val="3107555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EC424-2835-9FE0-1AD1-D6147AB097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F090A7A-D2F3-E957-38CC-FE17D0438744}"/>
              </a:ext>
            </a:extLst>
          </p:cNvPr>
          <p:cNvPicPr>
            <a:picLocks noChangeAspect="1"/>
          </p:cNvPicPr>
          <p:nvPr/>
        </p:nvPicPr>
        <p:blipFill>
          <a:blip r:embed="rId2"/>
          <a:stretch>
            <a:fillRect/>
          </a:stretch>
        </p:blipFill>
        <p:spPr>
          <a:xfrm>
            <a:off x="1971099" y="1547550"/>
            <a:ext cx="8249801" cy="3762900"/>
          </a:xfrm>
          <a:prstGeom prst="rect">
            <a:avLst/>
          </a:prstGeom>
        </p:spPr>
      </p:pic>
      <p:sp>
        <p:nvSpPr>
          <p:cNvPr id="5" name="TextBox 4">
            <a:extLst>
              <a:ext uri="{FF2B5EF4-FFF2-40B4-BE49-F238E27FC236}">
                <a16:creationId xmlns:a16="http://schemas.microsoft.com/office/drawing/2014/main" id="{ACD05976-F075-30BF-EBF8-CE81567184EB}"/>
              </a:ext>
            </a:extLst>
          </p:cNvPr>
          <p:cNvSpPr txBox="1"/>
          <p:nvPr/>
        </p:nvSpPr>
        <p:spPr>
          <a:xfrm>
            <a:off x="1285326" y="5142810"/>
            <a:ext cx="9992274" cy="923330"/>
          </a:xfrm>
          <a:prstGeom prst="rect">
            <a:avLst/>
          </a:prstGeom>
          <a:noFill/>
        </p:spPr>
        <p:txBody>
          <a:bodyPr wrap="square">
            <a:spAutoFit/>
          </a:bodyPr>
          <a:lstStyle/>
          <a:p>
            <a:pPr algn="l"/>
            <a:r>
              <a:rPr lang="en-US" b="0" i="0" dirty="0">
                <a:solidFill>
                  <a:srgbClr val="303141"/>
                </a:solidFill>
                <a:effectLst/>
                <a:latin typeface="var(--font-stack-text)"/>
              </a:rPr>
              <a:t>This is not one of the Five Characteristics of Cloud Computing. In the cloud, everything is self-service.</a:t>
            </a:r>
          </a:p>
          <a:p>
            <a:br>
              <a:rPr lang="en-US" dirty="0"/>
            </a:br>
            <a:endParaRPr lang="en-US" dirty="0"/>
          </a:p>
        </p:txBody>
      </p:sp>
    </p:spTree>
    <p:extLst>
      <p:ext uri="{BB962C8B-B14F-4D97-AF65-F5344CB8AC3E}">
        <p14:creationId xmlns:p14="http://schemas.microsoft.com/office/powerpoint/2010/main" val="3108006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FE12A-BCE0-6A2C-8C31-AC476F58CA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483F798-9ABF-5F15-0578-12473D890D6D}"/>
              </a:ext>
            </a:extLst>
          </p:cNvPr>
          <p:cNvPicPr>
            <a:picLocks noChangeAspect="1"/>
          </p:cNvPicPr>
          <p:nvPr/>
        </p:nvPicPr>
        <p:blipFill>
          <a:blip r:embed="rId2"/>
          <a:stretch>
            <a:fillRect/>
          </a:stretch>
        </p:blipFill>
        <p:spPr>
          <a:xfrm>
            <a:off x="1861546" y="1485629"/>
            <a:ext cx="8468907" cy="3886742"/>
          </a:xfrm>
          <a:prstGeom prst="rect">
            <a:avLst/>
          </a:prstGeom>
        </p:spPr>
      </p:pic>
    </p:spTree>
    <p:extLst>
      <p:ext uri="{BB962C8B-B14F-4D97-AF65-F5344CB8AC3E}">
        <p14:creationId xmlns:p14="http://schemas.microsoft.com/office/powerpoint/2010/main" val="1327762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68E8D-A169-88A6-D238-CC9F82C02B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61FE9F-F4C9-D60E-0467-BD66F5CB79F8}"/>
              </a:ext>
            </a:extLst>
          </p:cNvPr>
          <p:cNvPicPr>
            <a:picLocks noChangeAspect="1"/>
          </p:cNvPicPr>
          <p:nvPr/>
        </p:nvPicPr>
        <p:blipFill>
          <a:blip r:embed="rId2"/>
          <a:stretch>
            <a:fillRect/>
          </a:stretch>
        </p:blipFill>
        <p:spPr>
          <a:xfrm>
            <a:off x="2042547" y="1547550"/>
            <a:ext cx="8106906" cy="3762900"/>
          </a:xfrm>
          <a:prstGeom prst="rect">
            <a:avLst/>
          </a:prstGeom>
        </p:spPr>
      </p:pic>
    </p:spTree>
    <p:extLst>
      <p:ext uri="{BB962C8B-B14F-4D97-AF65-F5344CB8AC3E}">
        <p14:creationId xmlns:p14="http://schemas.microsoft.com/office/powerpoint/2010/main" val="1088339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ADCD0-7E35-D7BB-CE36-A867B712D7E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8AD730-477B-2660-C882-B498FE1E74B9}"/>
              </a:ext>
            </a:extLst>
          </p:cNvPr>
          <p:cNvPicPr>
            <a:picLocks noChangeAspect="1"/>
          </p:cNvPicPr>
          <p:nvPr/>
        </p:nvPicPr>
        <p:blipFill>
          <a:blip r:embed="rId2"/>
          <a:stretch>
            <a:fillRect/>
          </a:stretch>
        </p:blipFill>
        <p:spPr>
          <a:xfrm>
            <a:off x="1866309" y="1466576"/>
            <a:ext cx="8459381" cy="3924848"/>
          </a:xfrm>
          <a:prstGeom prst="rect">
            <a:avLst/>
          </a:prstGeom>
        </p:spPr>
      </p:pic>
    </p:spTree>
    <p:extLst>
      <p:ext uri="{BB962C8B-B14F-4D97-AF65-F5344CB8AC3E}">
        <p14:creationId xmlns:p14="http://schemas.microsoft.com/office/powerpoint/2010/main" val="167494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BD28C-6C33-012C-36BB-02108EE3C16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068C77-4EA3-5397-F949-AE2E09AEAF6C}"/>
              </a:ext>
            </a:extLst>
          </p:cNvPr>
          <p:cNvPicPr>
            <a:picLocks noChangeAspect="1"/>
          </p:cNvPicPr>
          <p:nvPr/>
        </p:nvPicPr>
        <p:blipFill>
          <a:blip r:embed="rId2"/>
          <a:stretch>
            <a:fillRect/>
          </a:stretch>
        </p:blipFill>
        <p:spPr>
          <a:xfrm>
            <a:off x="2023494" y="1833340"/>
            <a:ext cx="8145012" cy="3191320"/>
          </a:xfrm>
          <a:prstGeom prst="rect">
            <a:avLst/>
          </a:prstGeom>
        </p:spPr>
      </p:pic>
      <p:sp>
        <p:nvSpPr>
          <p:cNvPr id="5" name="TextBox 4">
            <a:extLst>
              <a:ext uri="{FF2B5EF4-FFF2-40B4-BE49-F238E27FC236}">
                <a16:creationId xmlns:a16="http://schemas.microsoft.com/office/drawing/2014/main" id="{86357841-62BF-C8D1-2737-43D546FFA23F}"/>
              </a:ext>
            </a:extLst>
          </p:cNvPr>
          <p:cNvSpPr txBox="1"/>
          <p:nvPr/>
        </p:nvSpPr>
        <p:spPr>
          <a:xfrm>
            <a:off x="3046709" y="4661510"/>
            <a:ext cx="6098582" cy="1200329"/>
          </a:xfrm>
          <a:prstGeom prst="rect">
            <a:avLst/>
          </a:prstGeom>
          <a:noFill/>
        </p:spPr>
        <p:txBody>
          <a:bodyPr wrap="square">
            <a:spAutoFit/>
          </a:bodyPr>
          <a:lstStyle/>
          <a:p>
            <a:pPr algn="l"/>
            <a:r>
              <a:rPr lang="en-US" b="0" i="0" dirty="0">
                <a:solidFill>
                  <a:srgbClr val="303141"/>
                </a:solidFill>
                <a:effectLst/>
                <a:latin typeface="var(--font-stack-text)"/>
              </a:rPr>
              <a:t>AWS Regions consist of multiple, isolated, and physically separate Availability Zones within a geographic area.</a:t>
            </a:r>
          </a:p>
          <a:p>
            <a:br>
              <a:rPr lang="en-US" dirty="0"/>
            </a:br>
            <a:endParaRPr lang="en-US" dirty="0"/>
          </a:p>
        </p:txBody>
      </p:sp>
    </p:spTree>
    <p:extLst>
      <p:ext uri="{BB962C8B-B14F-4D97-AF65-F5344CB8AC3E}">
        <p14:creationId xmlns:p14="http://schemas.microsoft.com/office/powerpoint/2010/main" val="3158725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8C8BD-F8FD-54FD-0D24-82A9D03942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80009ED-26C3-264A-5A81-7770EA15488A}"/>
              </a:ext>
            </a:extLst>
          </p:cNvPr>
          <p:cNvPicPr>
            <a:picLocks noChangeAspect="1"/>
          </p:cNvPicPr>
          <p:nvPr/>
        </p:nvPicPr>
        <p:blipFill>
          <a:blip r:embed="rId2"/>
          <a:stretch>
            <a:fillRect/>
          </a:stretch>
        </p:blipFill>
        <p:spPr>
          <a:xfrm>
            <a:off x="2009204" y="1647576"/>
            <a:ext cx="8173591" cy="3562847"/>
          </a:xfrm>
          <a:prstGeom prst="rect">
            <a:avLst/>
          </a:prstGeom>
        </p:spPr>
      </p:pic>
    </p:spTree>
    <p:extLst>
      <p:ext uri="{BB962C8B-B14F-4D97-AF65-F5344CB8AC3E}">
        <p14:creationId xmlns:p14="http://schemas.microsoft.com/office/powerpoint/2010/main" val="2150621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CB542-4F72-9610-600E-D21F2AA8A0F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3749D7-F56B-5A2A-CF55-79A5E991A228}"/>
              </a:ext>
            </a:extLst>
          </p:cNvPr>
          <p:cNvPicPr>
            <a:picLocks noChangeAspect="1"/>
          </p:cNvPicPr>
          <p:nvPr/>
        </p:nvPicPr>
        <p:blipFill>
          <a:blip r:embed="rId2"/>
          <a:stretch>
            <a:fillRect/>
          </a:stretch>
        </p:blipFill>
        <p:spPr>
          <a:xfrm>
            <a:off x="1952046" y="1366549"/>
            <a:ext cx="8287907" cy="4124901"/>
          </a:xfrm>
          <a:prstGeom prst="rect">
            <a:avLst/>
          </a:prstGeom>
        </p:spPr>
      </p:pic>
    </p:spTree>
    <p:extLst>
      <p:ext uri="{BB962C8B-B14F-4D97-AF65-F5344CB8AC3E}">
        <p14:creationId xmlns:p14="http://schemas.microsoft.com/office/powerpoint/2010/main" val="1948635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9A377-0275-AF4A-1151-EE219A1DC3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A9A3CB-97FB-AC25-6934-7F1D80132444}"/>
              </a:ext>
            </a:extLst>
          </p:cNvPr>
          <p:cNvPicPr>
            <a:picLocks noChangeAspect="1"/>
          </p:cNvPicPr>
          <p:nvPr/>
        </p:nvPicPr>
        <p:blipFill>
          <a:blip r:embed="rId2"/>
          <a:stretch>
            <a:fillRect/>
          </a:stretch>
        </p:blipFill>
        <p:spPr>
          <a:xfrm>
            <a:off x="2004441" y="1623760"/>
            <a:ext cx="8183117" cy="3610479"/>
          </a:xfrm>
          <a:prstGeom prst="rect">
            <a:avLst/>
          </a:prstGeom>
        </p:spPr>
      </p:pic>
    </p:spTree>
    <p:extLst>
      <p:ext uri="{BB962C8B-B14F-4D97-AF65-F5344CB8AC3E}">
        <p14:creationId xmlns:p14="http://schemas.microsoft.com/office/powerpoint/2010/main" val="340133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D541-7642-AFF1-8007-EE49B8F7AF51}"/>
              </a:ext>
            </a:extLst>
          </p:cNvPr>
          <p:cNvSpPr>
            <a:spLocks noGrp="1"/>
          </p:cNvSpPr>
          <p:nvPr>
            <p:ph type="title"/>
          </p:nvPr>
        </p:nvSpPr>
        <p:spPr/>
        <p:txBody>
          <a:bodyPr/>
          <a:lstStyle/>
          <a:p>
            <a:r>
              <a:rPr lang="en-US" dirty="0"/>
              <a:t>Edge Location vs POP</a:t>
            </a:r>
          </a:p>
        </p:txBody>
      </p:sp>
      <p:sp>
        <p:nvSpPr>
          <p:cNvPr id="3" name="Content Placeholder 2">
            <a:extLst>
              <a:ext uri="{FF2B5EF4-FFF2-40B4-BE49-F238E27FC236}">
                <a16:creationId xmlns:a16="http://schemas.microsoft.com/office/drawing/2014/main" id="{9D8B9CA7-1E07-6D28-7EF7-E09467DF62B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73105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02D92A-5CFD-E50F-995B-1057AAEDC48F}"/>
              </a:ext>
            </a:extLst>
          </p:cNvPr>
          <p:cNvPicPr>
            <a:picLocks noChangeAspect="1"/>
          </p:cNvPicPr>
          <p:nvPr/>
        </p:nvPicPr>
        <p:blipFill>
          <a:blip r:embed="rId2"/>
          <a:stretch>
            <a:fillRect/>
          </a:stretch>
        </p:blipFill>
        <p:spPr>
          <a:xfrm>
            <a:off x="1990152" y="1590418"/>
            <a:ext cx="8211696" cy="3677163"/>
          </a:xfrm>
          <a:prstGeom prst="rect">
            <a:avLst/>
          </a:prstGeom>
        </p:spPr>
      </p:pic>
    </p:spTree>
    <p:extLst>
      <p:ext uri="{BB962C8B-B14F-4D97-AF65-F5344CB8AC3E}">
        <p14:creationId xmlns:p14="http://schemas.microsoft.com/office/powerpoint/2010/main" val="2426868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278AD-3B6E-0CB5-7330-3AF8ACA97C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AAEF98-0948-D2F8-E253-C711AD485741}"/>
              </a:ext>
            </a:extLst>
          </p:cNvPr>
          <p:cNvPicPr>
            <a:picLocks noChangeAspect="1"/>
          </p:cNvPicPr>
          <p:nvPr/>
        </p:nvPicPr>
        <p:blipFill>
          <a:blip r:embed="rId2"/>
          <a:stretch>
            <a:fillRect/>
          </a:stretch>
        </p:blipFill>
        <p:spPr>
          <a:xfrm>
            <a:off x="1956810" y="1533260"/>
            <a:ext cx="8278380" cy="3791479"/>
          </a:xfrm>
          <a:prstGeom prst="rect">
            <a:avLst/>
          </a:prstGeom>
        </p:spPr>
      </p:pic>
      <p:sp>
        <p:nvSpPr>
          <p:cNvPr id="5" name="TextBox 4">
            <a:extLst>
              <a:ext uri="{FF2B5EF4-FFF2-40B4-BE49-F238E27FC236}">
                <a16:creationId xmlns:a16="http://schemas.microsoft.com/office/drawing/2014/main" id="{E2EAC50D-EF89-1B52-6370-F56A13A21600}"/>
              </a:ext>
            </a:extLst>
          </p:cNvPr>
          <p:cNvSpPr txBox="1"/>
          <p:nvPr/>
        </p:nvSpPr>
        <p:spPr>
          <a:xfrm>
            <a:off x="3046709" y="4863074"/>
            <a:ext cx="6098582" cy="923330"/>
          </a:xfrm>
          <a:prstGeom prst="rect">
            <a:avLst/>
          </a:prstGeom>
          <a:noFill/>
        </p:spPr>
        <p:txBody>
          <a:bodyPr wrap="square">
            <a:spAutoFit/>
          </a:bodyPr>
          <a:lstStyle/>
          <a:p>
            <a:r>
              <a:rPr lang="en-US" b="0" i="0" dirty="0">
                <a:solidFill>
                  <a:srgbClr val="303141"/>
                </a:solidFill>
                <a:effectLst/>
                <a:latin typeface="Udemy Sans"/>
              </a:rPr>
              <a:t>You can run analytics on AWS, but you cannot run analytics on fraudulent content. Refer to the AWS Acceptable Use Policy to see what is not authorized to do on AWS.</a:t>
            </a:r>
            <a:endParaRPr lang="en-US" dirty="0"/>
          </a:p>
        </p:txBody>
      </p:sp>
    </p:spTree>
    <p:extLst>
      <p:ext uri="{BB962C8B-B14F-4D97-AF65-F5344CB8AC3E}">
        <p14:creationId xmlns:p14="http://schemas.microsoft.com/office/powerpoint/2010/main" val="376832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85CC-F06A-5E63-3DEE-545FF24E530A}"/>
              </a:ext>
            </a:extLst>
          </p:cNvPr>
          <p:cNvSpPr>
            <a:spLocks noGrp="1"/>
          </p:cNvSpPr>
          <p:nvPr>
            <p:ph type="title"/>
          </p:nvPr>
        </p:nvSpPr>
        <p:spPr/>
        <p:txBody>
          <a:bodyPr/>
          <a:lstStyle/>
          <a:p>
            <a:r>
              <a:rPr lang="en-US" dirty="0"/>
              <a:t>Udemy </a:t>
            </a:r>
            <a:r>
              <a:rPr lang="en-US" dirty="0" err="1"/>
              <a:t>Iam</a:t>
            </a:r>
            <a:r>
              <a:rPr lang="en-US" dirty="0"/>
              <a:t> part</a:t>
            </a:r>
          </a:p>
        </p:txBody>
      </p:sp>
      <p:pic>
        <p:nvPicPr>
          <p:cNvPr id="5" name="Content Placeholder 4">
            <a:extLst>
              <a:ext uri="{FF2B5EF4-FFF2-40B4-BE49-F238E27FC236}">
                <a16:creationId xmlns:a16="http://schemas.microsoft.com/office/drawing/2014/main" id="{07614B47-A5B1-798D-4F94-E4DC6D8E6DF4}"/>
              </a:ext>
            </a:extLst>
          </p:cNvPr>
          <p:cNvPicPr>
            <a:picLocks noGrp="1" noChangeAspect="1"/>
          </p:cNvPicPr>
          <p:nvPr>
            <p:ph idx="1"/>
          </p:nvPr>
        </p:nvPicPr>
        <p:blipFill>
          <a:blip r:embed="rId2"/>
          <a:stretch>
            <a:fillRect/>
          </a:stretch>
        </p:blipFill>
        <p:spPr>
          <a:xfrm>
            <a:off x="2708608" y="2587625"/>
            <a:ext cx="6771610" cy="3594100"/>
          </a:xfrm>
        </p:spPr>
      </p:pic>
      <p:sp>
        <p:nvSpPr>
          <p:cNvPr id="7" name="TextBox 6">
            <a:extLst>
              <a:ext uri="{FF2B5EF4-FFF2-40B4-BE49-F238E27FC236}">
                <a16:creationId xmlns:a16="http://schemas.microsoft.com/office/drawing/2014/main" id="{D9541034-CEFD-A0A0-37BA-502D9B1A236C}"/>
              </a:ext>
            </a:extLst>
          </p:cNvPr>
          <p:cNvSpPr txBox="1"/>
          <p:nvPr/>
        </p:nvSpPr>
        <p:spPr>
          <a:xfrm>
            <a:off x="3048655" y="5801522"/>
            <a:ext cx="6091516" cy="1477328"/>
          </a:xfrm>
          <a:prstGeom prst="rect">
            <a:avLst/>
          </a:prstGeom>
          <a:noFill/>
        </p:spPr>
        <p:txBody>
          <a:bodyPr wrap="square">
            <a:spAutoFit/>
          </a:bodyPr>
          <a:lstStyle/>
          <a:p>
            <a:pPr algn="l"/>
            <a:r>
              <a:rPr lang="en-US" b="0" i="0" dirty="0">
                <a:solidFill>
                  <a:srgbClr val="303141"/>
                </a:solidFill>
                <a:effectLst/>
                <a:latin typeface="var(--font-stack-text)"/>
              </a:rPr>
              <a:t>Some AWS service will need to perform actions on your behalf. To do so, you assign permissions to AWS services with IAM Roles.</a:t>
            </a:r>
          </a:p>
          <a:p>
            <a:br>
              <a:rPr lang="en-US" dirty="0"/>
            </a:br>
            <a:endParaRPr lang="en-US" dirty="0"/>
          </a:p>
        </p:txBody>
      </p:sp>
    </p:spTree>
    <p:extLst>
      <p:ext uri="{BB962C8B-B14F-4D97-AF65-F5344CB8AC3E}">
        <p14:creationId xmlns:p14="http://schemas.microsoft.com/office/powerpoint/2010/main" val="1517300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44BDF-A78C-A021-DC98-988C4154765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9AA0C7A-0817-B78C-20C5-19FFC7D837C9}"/>
              </a:ext>
            </a:extLst>
          </p:cNvPr>
          <p:cNvPicPr>
            <a:picLocks noChangeAspect="1"/>
          </p:cNvPicPr>
          <p:nvPr/>
        </p:nvPicPr>
        <p:blipFill>
          <a:blip r:embed="rId2"/>
          <a:stretch>
            <a:fillRect/>
          </a:stretch>
        </p:blipFill>
        <p:spPr>
          <a:xfrm>
            <a:off x="2228310" y="1680918"/>
            <a:ext cx="7735380" cy="3496163"/>
          </a:xfrm>
          <a:prstGeom prst="rect">
            <a:avLst/>
          </a:prstGeom>
        </p:spPr>
      </p:pic>
      <p:sp>
        <p:nvSpPr>
          <p:cNvPr id="5" name="TextBox 4">
            <a:extLst>
              <a:ext uri="{FF2B5EF4-FFF2-40B4-BE49-F238E27FC236}">
                <a16:creationId xmlns:a16="http://schemas.microsoft.com/office/drawing/2014/main" id="{F1DD5DE1-2BC6-4D2E-11B9-D837DBB1382C}"/>
              </a:ext>
            </a:extLst>
          </p:cNvPr>
          <p:cNvSpPr txBox="1"/>
          <p:nvPr/>
        </p:nvSpPr>
        <p:spPr>
          <a:xfrm>
            <a:off x="3050242" y="5177081"/>
            <a:ext cx="6091516" cy="1754326"/>
          </a:xfrm>
          <a:prstGeom prst="rect">
            <a:avLst/>
          </a:prstGeom>
          <a:noFill/>
        </p:spPr>
        <p:txBody>
          <a:bodyPr wrap="square">
            <a:spAutoFit/>
          </a:bodyPr>
          <a:lstStyle/>
          <a:p>
            <a:pPr algn="l"/>
            <a:r>
              <a:rPr lang="en-US" b="0" i="0" dirty="0">
                <a:solidFill>
                  <a:srgbClr val="303141"/>
                </a:solidFill>
                <a:effectLst/>
                <a:latin typeface="var(--font-stack-text)"/>
              </a:rPr>
              <a:t>IAM Credentials report lists all your account's users and the status of their various credentials. The other IAM Security Tool is IAM Access Advisor. It shows the service permissions granted to a user and when those services were last accessed.</a:t>
            </a:r>
          </a:p>
          <a:p>
            <a:br>
              <a:rPr lang="en-US" dirty="0"/>
            </a:br>
            <a:endParaRPr lang="en-US" dirty="0"/>
          </a:p>
        </p:txBody>
      </p:sp>
    </p:spTree>
    <p:extLst>
      <p:ext uri="{BB962C8B-B14F-4D97-AF65-F5344CB8AC3E}">
        <p14:creationId xmlns:p14="http://schemas.microsoft.com/office/powerpoint/2010/main" val="266375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4A5-B675-A154-38E2-63DBAB5329F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4E9CF9-4B8E-4583-2751-5A900E306EF2}"/>
              </a:ext>
            </a:extLst>
          </p:cNvPr>
          <p:cNvPicPr>
            <a:picLocks noChangeAspect="1"/>
          </p:cNvPicPr>
          <p:nvPr/>
        </p:nvPicPr>
        <p:blipFill>
          <a:blip r:embed="rId2"/>
          <a:stretch>
            <a:fillRect/>
          </a:stretch>
        </p:blipFill>
        <p:spPr>
          <a:xfrm>
            <a:off x="2152099" y="1618997"/>
            <a:ext cx="7887801" cy="3620005"/>
          </a:xfrm>
          <a:prstGeom prst="rect">
            <a:avLst/>
          </a:prstGeom>
        </p:spPr>
      </p:pic>
    </p:spTree>
    <p:extLst>
      <p:ext uri="{BB962C8B-B14F-4D97-AF65-F5344CB8AC3E}">
        <p14:creationId xmlns:p14="http://schemas.microsoft.com/office/powerpoint/2010/main" val="396411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93495-3D63-AFCE-932E-D53DFF7078B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3B98B5-E3DB-B605-9716-C67D3F721617}"/>
              </a:ext>
            </a:extLst>
          </p:cNvPr>
          <p:cNvPicPr>
            <a:picLocks noChangeAspect="1"/>
          </p:cNvPicPr>
          <p:nvPr/>
        </p:nvPicPr>
        <p:blipFill>
          <a:blip r:embed="rId2"/>
          <a:stretch>
            <a:fillRect/>
          </a:stretch>
        </p:blipFill>
        <p:spPr>
          <a:xfrm>
            <a:off x="2185442" y="1509444"/>
            <a:ext cx="7821116" cy="3839111"/>
          </a:xfrm>
          <a:prstGeom prst="rect">
            <a:avLst/>
          </a:prstGeom>
        </p:spPr>
      </p:pic>
    </p:spTree>
    <p:extLst>
      <p:ext uri="{BB962C8B-B14F-4D97-AF65-F5344CB8AC3E}">
        <p14:creationId xmlns:p14="http://schemas.microsoft.com/office/powerpoint/2010/main" val="415101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88462-DFAD-FDC8-8E4B-D850E211B5F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B820A5-79E1-C588-6FA5-958CE4B16744}"/>
              </a:ext>
            </a:extLst>
          </p:cNvPr>
          <p:cNvPicPr>
            <a:picLocks noChangeAspect="1"/>
          </p:cNvPicPr>
          <p:nvPr/>
        </p:nvPicPr>
        <p:blipFill>
          <a:blip r:embed="rId2"/>
          <a:stretch>
            <a:fillRect/>
          </a:stretch>
        </p:blipFill>
        <p:spPr>
          <a:xfrm>
            <a:off x="2090178" y="1504681"/>
            <a:ext cx="8011643" cy="3848637"/>
          </a:xfrm>
          <a:prstGeom prst="rect">
            <a:avLst/>
          </a:prstGeom>
        </p:spPr>
      </p:pic>
      <p:sp>
        <p:nvSpPr>
          <p:cNvPr id="5" name="TextBox 4">
            <a:extLst>
              <a:ext uri="{FF2B5EF4-FFF2-40B4-BE49-F238E27FC236}">
                <a16:creationId xmlns:a16="http://schemas.microsoft.com/office/drawing/2014/main" id="{D4D57B91-E49B-9B1E-E9E1-E7044A618088}"/>
              </a:ext>
            </a:extLst>
          </p:cNvPr>
          <p:cNvSpPr txBox="1"/>
          <p:nvPr/>
        </p:nvSpPr>
        <p:spPr>
          <a:xfrm>
            <a:off x="3050241" y="4753153"/>
            <a:ext cx="6091516" cy="1200329"/>
          </a:xfrm>
          <a:prstGeom prst="rect">
            <a:avLst/>
          </a:prstGeom>
          <a:noFill/>
        </p:spPr>
        <p:txBody>
          <a:bodyPr wrap="square">
            <a:spAutoFit/>
          </a:bodyPr>
          <a:lstStyle/>
          <a:p>
            <a:pPr algn="l"/>
            <a:r>
              <a:rPr lang="en-US" b="0" i="0" dirty="0">
                <a:solidFill>
                  <a:srgbClr val="303141"/>
                </a:solidFill>
                <a:effectLst/>
                <a:latin typeface="var(--font-stack-text)"/>
              </a:rPr>
              <a:t>An IAM policy is an entity that, when attached to an identity or resource, defines their permissions.</a:t>
            </a:r>
          </a:p>
          <a:p>
            <a:br>
              <a:rPr lang="en-US" dirty="0"/>
            </a:br>
            <a:endParaRPr lang="en-US" dirty="0"/>
          </a:p>
        </p:txBody>
      </p:sp>
    </p:spTree>
    <p:extLst>
      <p:ext uri="{BB962C8B-B14F-4D97-AF65-F5344CB8AC3E}">
        <p14:creationId xmlns:p14="http://schemas.microsoft.com/office/powerpoint/2010/main" val="267747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56831-2130-F8F5-E1C5-C35D5E53883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71A96B6-AE2C-9CAB-E00B-6DC493854F34}"/>
              </a:ext>
            </a:extLst>
          </p:cNvPr>
          <p:cNvPicPr>
            <a:picLocks noChangeAspect="1"/>
          </p:cNvPicPr>
          <p:nvPr/>
        </p:nvPicPr>
        <p:blipFill>
          <a:blip r:embed="rId2"/>
          <a:stretch>
            <a:fillRect/>
          </a:stretch>
        </p:blipFill>
        <p:spPr>
          <a:xfrm>
            <a:off x="2152099" y="1476102"/>
            <a:ext cx="7887801" cy="3905795"/>
          </a:xfrm>
          <a:prstGeom prst="rect">
            <a:avLst/>
          </a:prstGeom>
        </p:spPr>
      </p:pic>
    </p:spTree>
    <p:extLst>
      <p:ext uri="{BB962C8B-B14F-4D97-AF65-F5344CB8AC3E}">
        <p14:creationId xmlns:p14="http://schemas.microsoft.com/office/powerpoint/2010/main" val="82552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D6CAD-B790-31FD-7A6A-1FF8704FC5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FF9529-D10B-5C7F-7164-3A137A4762DC}"/>
              </a:ext>
            </a:extLst>
          </p:cNvPr>
          <p:cNvPicPr>
            <a:picLocks noChangeAspect="1"/>
          </p:cNvPicPr>
          <p:nvPr/>
        </p:nvPicPr>
        <p:blipFill>
          <a:blip r:embed="rId2"/>
          <a:stretch>
            <a:fillRect/>
          </a:stretch>
        </p:blipFill>
        <p:spPr>
          <a:xfrm>
            <a:off x="2171152" y="1847629"/>
            <a:ext cx="7849695" cy="3162741"/>
          </a:xfrm>
          <a:prstGeom prst="rect">
            <a:avLst/>
          </a:prstGeom>
        </p:spPr>
      </p:pic>
    </p:spTree>
    <p:extLst>
      <p:ext uri="{BB962C8B-B14F-4D97-AF65-F5344CB8AC3E}">
        <p14:creationId xmlns:p14="http://schemas.microsoft.com/office/powerpoint/2010/main" val="1277781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5D468-A39B-A3ED-7556-BECFE58B3B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F4D7FFC-E281-A6CD-5D6F-572961381942}"/>
              </a:ext>
            </a:extLst>
          </p:cNvPr>
          <p:cNvPicPr>
            <a:picLocks noChangeAspect="1"/>
          </p:cNvPicPr>
          <p:nvPr/>
        </p:nvPicPr>
        <p:blipFill>
          <a:blip r:embed="rId2"/>
          <a:stretch>
            <a:fillRect/>
          </a:stretch>
        </p:blipFill>
        <p:spPr>
          <a:xfrm>
            <a:off x="2204494" y="1523734"/>
            <a:ext cx="7783011" cy="3810532"/>
          </a:xfrm>
          <a:prstGeom prst="rect">
            <a:avLst/>
          </a:prstGeom>
        </p:spPr>
      </p:pic>
    </p:spTree>
    <p:extLst>
      <p:ext uri="{BB962C8B-B14F-4D97-AF65-F5344CB8AC3E}">
        <p14:creationId xmlns:p14="http://schemas.microsoft.com/office/powerpoint/2010/main" val="387666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0318B-C1F3-2DFF-E674-B2979E67F789}"/>
              </a:ext>
            </a:extLst>
          </p:cNvPr>
          <p:cNvSpPr>
            <a:spLocks noGrp="1"/>
          </p:cNvSpPr>
          <p:nvPr>
            <p:ph type="title"/>
          </p:nvPr>
        </p:nvSpPr>
        <p:spPr>
          <a:xfrm>
            <a:off x="960438" y="640080"/>
            <a:ext cx="4500737" cy="2194560"/>
          </a:xfrm>
        </p:spPr>
        <p:txBody>
          <a:bodyPr>
            <a:normAutofit/>
          </a:bodyPr>
          <a:lstStyle/>
          <a:p>
            <a:r>
              <a:rPr lang="en-US" dirty="0"/>
              <a:t>AWS CAF</a:t>
            </a:r>
          </a:p>
        </p:txBody>
      </p:sp>
      <p:sp>
        <p:nvSpPr>
          <p:cNvPr id="9" name="Content Placeholder 8">
            <a:extLst>
              <a:ext uri="{FF2B5EF4-FFF2-40B4-BE49-F238E27FC236}">
                <a16:creationId xmlns:a16="http://schemas.microsoft.com/office/drawing/2014/main" id="{FF1AC90A-F365-9385-6E7B-924161C86F82}"/>
              </a:ext>
            </a:extLst>
          </p:cNvPr>
          <p:cNvSpPr>
            <a:spLocks noGrp="1"/>
          </p:cNvSpPr>
          <p:nvPr>
            <p:ph idx="1"/>
          </p:nvPr>
        </p:nvSpPr>
        <p:spPr>
          <a:xfrm>
            <a:off x="960438" y="2916936"/>
            <a:ext cx="4500737" cy="3264408"/>
          </a:xfrm>
        </p:spPr>
        <p:txBody>
          <a:bodyPr anchor="t">
            <a:normAutofit fontScale="70000" lnSpcReduction="20000"/>
          </a:bodyPr>
          <a:lstStyle/>
          <a:p>
            <a:r>
              <a:rPr lang="en-US" sz="1800" b="0" i="0" dirty="0">
                <a:solidFill>
                  <a:schemeClr val="bg1"/>
                </a:solidFill>
                <a:effectLst/>
                <a:latin typeface="Calibri" panose="020F0502020204030204" pitchFamily="34" charset="0"/>
              </a:rPr>
              <a:t>As you learned so far in this module, cloud computing offers many advantages over the traditional model. However, for most organizations, cloud adoption does not happen instantly. Technology is one thing, but an organization also consists of people and processes, and these three elements must all be in alignment for successful cloud adoption. Cloud computing introduces a significant shift in how technology is obtained, used, and managed. It also shifts how organizations budget and pay for technology services. Cloud adoption requires that fundamental changes are discussed and considered across an entire organization. It also requires that stakeholders across all organizational units—both within and outside IT—support these new changes. In this last section, you learn about the AWS CAF, which was created to help organizations design and travel an accelerated path to successful cloud adoption.</a:t>
            </a:r>
            <a:r>
              <a:rPr lang="en-US" dirty="0">
                <a:solidFill>
                  <a:schemeClr val="bg1"/>
                </a:solidFill>
              </a:rPr>
              <a:t> </a:t>
            </a:r>
            <a:endParaRPr lang="en-US" b="1" dirty="0">
              <a:solidFill>
                <a:schemeClr val="bg1"/>
              </a:solidFill>
            </a:endParaRPr>
          </a:p>
        </p:txBody>
      </p:sp>
      <p:pic>
        <p:nvPicPr>
          <p:cNvPr id="5" name="Content Placeholder 4">
            <a:extLst>
              <a:ext uri="{FF2B5EF4-FFF2-40B4-BE49-F238E27FC236}">
                <a16:creationId xmlns:a16="http://schemas.microsoft.com/office/drawing/2014/main" id="{996C778C-776D-EA4C-A532-84E151FE47E0}"/>
              </a:ext>
            </a:extLst>
          </p:cNvPr>
          <p:cNvPicPr>
            <a:picLocks noChangeAspect="1"/>
          </p:cNvPicPr>
          <p:nvPr/>
        </p:nvPicPr>
        <p:blipFill>
          <a:blip r:embed="rId3"/>
          <a:stretch>
            <a:fillRect/>
          </a:stretch>
        </p:blipFill>
        <p:spPr>
          <a:xfrm>
            <a:off x="6741822" y="2080401"/>
            <a:ext cx="4795019" cy="2697197"/>
          </a:xfrm>
          <a:prstGeom prst="rect">
            <a:avLst/>
          </a:prstGeom>
        </p:spPr>
      </p:pic>
    </p:spTree>
    <p:extLst>
      <p:ext uri="{BB962C8B-B14F-4D97-AF65-F5344CB8AC3E}">
        <p14:creationId xmlns:p14="http://schemas.microsoft.com/office/powerpoint/2010/main" val="3050375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CC543-6D4C-C535-C399-30C22E7F8C2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73A2D0C-FA21-0BD3-1EB4-19686731B030}"/>
              </a:ext>
            </a:extLst>
          </p:cNvPr>
          <p:cNvPicPr>
            <a:picLocks noChangeAspect="1"/>
          </p:cNvPicPr>
          <p:nvPr/>
        </p:nvPicPr>
        <p:blipFill>
          <a:blip r:embed="rId2"/>
          <a:stretch>
            <a:fillRect/>
          </a:stretch>
        </p:blipFill>
        <p:spPr>
          <a:xfrm>
            <a:off x="2075889" y="1695208"/>
            <a:ext cx="8040222" cy="3467584"/>
          </a:xfrm>
          <a:prstGeom prst="rect">
            <a:avLst/>
          </a:prstGeom>
        </p:spPr>
      </p:pic>
    </p:spTree>
    <p:extLst>
      <p:ext uri="{BB962C8B-B14F-4D97-AF65-F5344CB8AC3E}">
        <p14:creationId xmlns:p14="http://schemas.microsoft.com/office/powerpoint/2010/main" val="2934063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81C6-08C0-0FCE-1BB7-ADE96C4BE75E}"/>
            </a:ext>
          </a:extLst>
        </p:cNvPr>
        <p:cNvGrpSpPr/>
        <p:nvPr/>
      </p:nvGrpSpPr>
      <p:grpSpPr>
        <a:xfrm>
          <a:off x="0" y="0"/>
          <a:ext cx="0" cy="0"/>
          <a:chOff x="0" y="0"/>
          <a:chExt cx="0" cy="0"/>
        </a:xfrm>
      </p:grpSpPr>
    </p:spTree>
    <p:extLst>
      <p:ext uri="{BB962C8B-B14F-4D97-AF65-F5344CB8AC3E}">
        <p14:creationId xmlns:p14="http://schemas.microsoft.com/office/powerpoint/2010/main" val="4064917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1D0F3-DAFA-2398-7FFB-189717DD995C}"/>
              </a:ext>
            </a:extLst>
          </p:cNvPr>
          <p:cNvSpPr>
            <a:spLocks noGrp="1"/>
          </p:cNvSpPr>
          <p:nvPr>
            <p:ph type="title"/>
          </p:nvPr>
        </p:nvSpPr>
        <p:spPr/>
        <p:txBody>
          <a:bodyPr/>
          <a:lstStyle/>
          <a:p>
            <a:r>
              <a:rPr lang="en-US" dirty="0"/>
              <a:t>EC2 Udemy Questions</a:t>
            </a:r>
          </a:p>
        </p:txBody>
      </p:sp>
      <p:pic>
        <p:nvPicPr>
          <p:cNvPr id="5" name="Content Placeholder 4">
            <a:extLst>
              <a:ext uri="{FF2B5EF4-FFF2-40B4-BE49-F238E27FC236}">
                <a16:creationId xmlns:a16="http://schemas.microsoft.com/office/drawing/2014/main" id="{693E2343-E02F-0FA0-2126-B057B9D4C4C9}"/>
              </a:ext>
            </a:extLst>
          </p:cNvPr>
          <p:cNvPicPr>
            <a:picLocks noGrp="1" noChangeAspect="1"/>
          </p:cNvPicPr>
          <p:nvPr>
            <p:ph idx="1"/>
          </p:nvPr>
        </p:nvPicPr>
        <p:blipFill>
          <a:blip r:embed="rId2"/>
          <a:stretch>
            <a:fillRect/>
          </a:stretch>
        </p:blipFill>
        <p:spPr>
          <a:xfrm>
            <a:off x="2159962" y="2587625"/>
            <a:ext cx="7868902" cy="3594100"/>
          </a:xfrm>
        </p:spPr>
      </p:pic>
      <p:sp>
        <p:nvSpPr>
          <p:cNvPr id="7" name="TextBox 6">
            <a:extLst>
              <a:ext uri="{FF2B5EF4-FFF2-40B4-BE49-F238E27FC236}">
                <a16:creationId xmlns:a16="http://schemas.microsoft.com/office/drawing/2014/main" id="{401CB5A5-072B-F9ED-EA91-15E86A967146}"/>
              </a:ext>
            </a:extLst>
          </p:cNvPr>
          <p:cNvSpPr txBox="1"/>
          <p:nvPr/>
        </p:nvSpPr>
        <p:spPr>
          <a:xfrm>
            <a:off x="3449171" y="5940021"/>
            <a:ext cx="6091516" cy="1200329"/>
          </a:xfrm>
          <a:prstGeom prst="rect">
            <a:avLst/>
          </a:prstGeom>
          <a:noFill/>
        </p:spPr>
        <p:txBody>
          <a:bodyPr wrap="square">
            <a:spAutoFit/>
          </a:bodyPr>
          <a:lstStyle/>
          <a:p>
            <a:pPr algn="l"/>
            <a:r>
              <a:rPr lang="en-US" b="0" i="0" dirty="0">
                <a:solidFill>
                  <a:srgbClr val="303141"/>
                </a:solidFill>
                <a:effectLst/>
                <a:latin typeface="var(--font-stack-text)"/>
              </a:rPr>
              <a:t>Spot Instances are good for short workloads, but are less reliable.</a:t>
            </a:r>
          </a:p>
          <a:p>
            <a:br>
              <a:rPr lang="en-US" dirty="0"/>
            </a:br>
            <a:endParaRPr lang="en-US" dirty="0"/>
          </a:p>
        </p:txBody>
      </p:sp>
    </p:spTree>
    <p:extLst>
      <p:ext uri="{BB962C8B-B14F-4D97-AF65-F5344CB8AC3E}">
        <p14:creationId xmlns:p14="http://schemas.microsoft.com/office/powerpoint/2010/main" val="945981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FE29E-C509-D8AD-F33D-87B11DDB7E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D48C38B-B55A-4A39-E2AE-FBA8FCEBDB59}"/>
              </a:ext>
            </a:extLst>
          </p:cNvPr>
          <p:cNvPicPr>
            <a:picLocks noChangeAspect="1"/>
          </p:cNvPicPr>
          <p:nvPr/>
        </p:nvPicPr>
        <p:blipFill>
          <a:blip r:embed="rId2"/>
          <a:stretch>
            <a:fillRect/>
          </a:stretch>
        </p:blipFill>
        <p:spPr>
          <a:xfrm>
            <a:off x="2075889" y="1528497"/>
            <a:ext cx="8040222" cy="3801005"/>
          </a:xfrm>
          <a:prstGeom prst="rect">
            <a:avLst/>
          </a:prstGeom>
        </p:spPr>
      </p:pic>
    </p:spTree>
    <p:extLst>
      <p:ext uri="{BB962C8B-B14F-4D97-AF65-F5344CB8AC3E}">
        <p14:creationId xmlns:p14="http://schemas.microsoft.com/office/powerpoint/2010/main" val="3966515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FD64A-320D-587B-9CD2-86DD41CC0E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21B6C5-6EAE-9407-67B9-889938623652}"/>
              </a:ext>
            </a:extLst>
          </p:cNvPr>
          <p:cNvPicPr>
            <a:picLocks noChangeAspect="1"/>
          </p:cNvPicPr>
          <p:nvPr/>
        </p:nvPicPr>
        <p:blipFill>
          <a:blip r:embed="rId2"/>
          <a:stretch>
            <a:fillRect/>
          </a:stretch>
        </p:blipFill>
        <p:spPr>
          <a:xfrm>
            <a:off x="1861546" y="1638050"/>
            <a:ext cx="8468907" cy="3581900"/>
          </a:xfrm>
          <a:prstGeom prst="rect">
            <a:avLst/>
          </a:prstGeom>
        </p:spPr>
      </p:pic>
      <p:sp>
        <p:nvSpPr>
          <p:cNvPr id="5" name="TextBox 4">
            <a:extLst>
              <a:ext uri="{FF2B5EF4-FFF2-40B4-BE49-F238E27FC236}">
                <a16:creationId xmlns:a16="http://schemas.microsoft.com/office/drawing/2014/main" id="{0BC49796-3CDA-A70A-0767-B75C84B25857}"/>
              </a:ext>
            </a:extLst>
          </p:cNvPr>
          <p:cNvSpPr txBox="1"/>
          <p:nvPr/>
        </p:nvSpPr>
        <p:spPr>
          <a:xfrm>
            <a:off x="3050241" y="4976336"/>
            <a:ext cx="6091516" cy="1477328"/>
          </a:xfrm>
          <a:prstGeom prst="rect">
            <a:avLst/>
          </a:prstGeom>
          <a:noFill/>
        </p:spPr>
        <p:txBody>
          <a:bodyPr wrap="square">
            <a:spAutoFit/>
          </a:bodyPr>
          <a:lstStyle/>
          <a:p>
            <a:pPr algn="l"/>
            <a:r>
              <a:rPr lang="en-US" b="0" i="0" dirty="0">
                <a:solidFill>
                  <a:srgbClr val="303141"/>
                </a:solidFill>
                <a:effectLst/>
                <a:latin typeface="var(--font-stack-text)"/>
              </a:rPr>
              <a:t>The customer is responsible for operating-system patches and updates on EC2 Instances, as well as data security on the instances, Security Groups rules, etc.</a:t>
            </a:r>
          </a:p>
          <a:p>
            <a:br>
              <a:rPr lang="en-US" dirty="0"/>
            </a:br>
            <a:endParaRPr lang="en-US" dirty="0"/>
          </a:p>
        </p:txBody>
      </p:sp>
    </p:spTree>
    <p:extLst>
      <p:ext uri="{BB962C8B-B14F-4D97-AF65-F5344CB8AC3E}">
        <p14:creationId xmlns:p14="http://schemas.microsoft.com/office/powerpoint/2010/main" val="2047498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89A86-88F2-553B-AC8F-534DD6AF9C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1F3D8C-F286-1054-3BC5-ABBB7062D43E}"/>
              </a:ext>
            </a:extLst>
          </p:cNvPr>
          <p:cNvPicPr>
            <a:picLocks noChangeAspect="1"/>
          </p:cNvPicPr>
          <p:nvPr/>
        </p:nvPicPr>
        <p:blipFill>
          <a:blip r:embed="rId2"/>
          <a:stretch>
            <a:fillRect/>
          </a:stretch>
        </p:blipFill>
        <p:spPr>
          <a:xfrm>
            <a:off x="1942520" y="678805"/>
            <a:ext cx="8306959" cy="3886742"/>
          </a:xfrm>
          <a:prstGeom prst="rect">
            <a:avLst/>
          </a:prstGeom>
        </p:spPr>
      </p:pic>
      <p:sp>
        <p:nvSpPr>
          <p:cNvPr id="5" name="TextBox 4">
            <a:extLst>
              <a:ext uri="{FF2B5EF4-FFF2-40B4-BE49-F238E27FC236}">
                <a16:creationId xmlns:a16="http://schemas.microsoft.com/office/drawing/2014/main" id="{90513946-B8D8-3B9F-A942-22081862329B}"/>
              </a:ext>
            </a:extLst>
          </p:cNvPr>
          <p:cNvSpPr txBox="1"/>
          <p:nvPr/>
        </p:nvSpPr>
        <p:spPr>
          <a:xfrm>
            <a:off x="2803711" y="4565547"/>
            <a:ext cx="6091516" cy="1200329"/>
          </a:xfrm>
          <a:prstGeom prst="rect">
            <a:avLst/>
          </a:prstGeom>
          <a:noFill/>
        </p:spPr>
        <p:txBody>
          <a:bodyPr wrap="square">
            <a:spAutoFit/>
          </a:bodyPr>
          <a:lstStyle/>
          <a:p>
            <a:pPr algn="l"/>
            <a:r>
              <a:rPr lang="en-US" b="0" i="0" dirty="0">
                <a:solidFill>
                  <a:srgbClr val="303141"/>
                </a:solidFill>
                <a:effectLst/>
                <a:latin typeface="var(--font-stack-text)"/>
              </a:rPr>
              <a:t>1 year or 3 years terms are available for EC2 Reserved Instances.</a:t>
            </a:r>
          </a:p>
          <a:p>
            <a:br>
              <a:rPr lang="en-US" dirty="0"/>
            </a:br>
            <a:endParaRPr lang="en-US" dirty="0"/>
          </a:p>
        </p:txBody>
      </p:sp>
    </p:spTree>
    <p:extLst>
      <p:ext uri="{BB962C8B-B14F-4D97-AF65-F5344CB8AC3E}">
        <p14:creationId xmlns:p14="http://schemas.microsoft.com/office/powerpoint/2010/main" val="3349782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D68B8-746D-ECCF-96C3-DD1675A473C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989E09-4548-4D70-91D3-92F330C4E1BC}"/>
              </a:ext>
            </a:extLst>
          </p:cNvPr>
          <p:cNvPicPr>
            <a:picLocks noChangeAspect="1"/>
          </p:cNvPicPr>
          <p:nvPr/>
        </p:nvPicPr>
        <p:blipFill>
          <a:blip r:embed="rId2"/>
          <a:stretch>
            <a:fillRect/>
          </a:stretch>
        </p:blipFill>
        <p:spPr>
          <a:xfrm>
            <a:off x="1975862" y="823549"/>
            <a:ext cx="8240275" cy="5210902"/>
          </a:xfrm>
          <a:prstGeom prst="rect">
            <a:avLst/>
          </a:prstGeom>
        </p:spPr>
      </p:pic>
    </p:spTree>
    <p:extLst>
      <p:ext uri="{BB962C8B-B14F-4D97-AF65-F5344CB8AC3E}">
        <p14:creationId xmlns:p14="http://schemas.microsoft.com/office/powerpoint/2010/main" val="2091241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11D48-3EAC-6DFC-F53F-5160811AF9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82431E-DA84-A878-BDF9-48F0CBE53478}"/>
              </a:ext>
            </a:extLst>
          </p:cNvPr>
          <p:cNvPicPr>
            <a:picLocks noChangeAspect="1"/>
          </p:cNvPicPr>
          <p:nvPr/>
        </p:nvPicPr>
        <p:blipFill>
          <a:blip r:embed="rId2"/>
          <a:stretch>
            <a:fillRect/>
          </a:stretch>
        </p:blipFill>
        <p:spPr>
          <a:xfrm>
            <a:off x="1971099" y="1528497"/>
            <a:ext cx="8249801" cy="3801005"/>
          </a:xfrm>
          <a:prstGeom prst="rect">
            <a:avLst/>
          </a:prstGeom>
        </p:spPr>
      </p:pic>
    </p:spTree>
    <p:extLst>
      <p:ext uri="{BB962C8B-B14F-4D97-AF65-F5344CB8AC3E}">
        <p14:creationId xmlns:p14="http://schemas.microsoft.com/office/powerpoint/2010/main" val="3183107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0F64E-3320-2CFA-E491-AD8AFBE60515}"/>
              </a:ext>
            </a:extLst>
          </p:cNvPr>
          <p:cNvPicPr>
            <a:picLocks noChangeAspect="1"/>
          </p:cNvPicPr>
          <p:nvPr/>
        </p:nvPicPr>
        <p:blipFill>
          <a:blip r:embed="rId2"/>
          <a:stretch>
            <a:fillRect/>
          </a:stretch>
        </p:blipFill>
        <p:spPr>
          <a:xfrm>
            <a:off x="2056836" y="1533260"/>
            <a:ext cx="8078327" cy="3791479"/>
          </a:xfrm>
          <a:prstGeom prst="rect">
            <a:avLst/>
          </a:prstGeom>
        </p:spPr>
      </p:pic>
      <p:sp>
        <p:nvSpPr>
          <p:cNvPr id="5" name="TextBox 4">
            <a:extLst>
              <a:ext uri="{FF2B5EF4-FFF2-40B4-BE49-F238E27FC236}">
                <a16:creationId xmlns:a16="http://schemas.microsoft.com/office/drawing/2014/main" id="{35DB57E0-40BC-E72F-506C-48F247E814E5}"/>
              </a:ext>
            </a:extLst>
          </p:cNvPr>
          <p:cNvSpPr txBox="1"/>
          <p:nvPr/>
        </p:nvSpPr>
        <p:spPr>
          <a:xfrm>
            <a:off x="3050241" y="5324739"/>
            <a:ext cx="6091516" cy="1200329"/>
          </a:xfrm>
          <a:prstGeom prst="rect">
            <a:avLst/>
          </a:prstGeom>
          <a:noFill/>
        </p:spPr>
        <p:txBody>
          <a:bodyPr wrap="square">
            <a:spAutoFit/>
          </a:bodyPr>
          <a:lstStyle/>
          <a:p>
            <a:pPr algn="l"/>
            <a:r>
              <a:rPr lang="en-US" b="0" i="0" dirty="0">
                <a:solidFill>
                  <a:srgbClr val="303141"/>
                </a:solidFill>
                <a:effectLst/>
                <a:latin typeface="var(--font-stack-text)"/>
              </a:rPr>
              <a:t>Reserved Instances are good for long workloads. You can reserve instances for 1 or 3 years.</a:t>
            </a:r>
          </a:p>
          <a:p>
            <a:br>
              <a:rPr lang="en-US" dirty="0"/>
            </a:br>
            <a:endParaRPr lang="en-US" dirty="0"/>
          </a:p>
        </p:txBody>
      </p:sp>
    </p:spTree>
    <p:extLst>
      <p:ext uri="{BB962C8B-B14F-4D97-AF65-F5344CB8AC3E}">
        <p14:creationId xmlns:p14="http://schemas.microsoft.com/office/powerpoint/2010/main" val="3922373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666D4-55FB-7CE8-2A1B-102F09E329F4}"/>
            </a:ext>
          </a:extLst>
        </p:cNvPr>
        <p:cNvGrpSpPr/>
        <p:nvPr/>
      </p:nvGrpSpPr>
      <p:grpSpPr>
        <a:xfrm>
          <a:off x="0" y="0"/>
          <a:ext cx="0" cy="0"/>
          <a:chOff x="0" y="0"/>
          <a:chExt cx="0" cy="0"/>
        </a:xfrm>
      </p:grpSpPr>
    </p:spTree>
    <p:extLst>
      <p:ext uri="{BB962C8B-B14F-4D97-AF65-F5344CB8AC3E}">
        <p14:creationId xmlns:p14="http://schemas.microsoft.com/office/powerpoint/2010/main" val="3958167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A111-AD98-DA1C-3B23-9C74B8892FF4}"/>
              </a:ext>
            </a:extLst>
          </p:cNvPr>
          <p:cNvSpPr>
            <a:spLocks noGrp="1"/>
          </p:cNvSpPr>
          <p:nvPr>
            <p:ph type="title"/>
          </p:nvPr>
        </p:nvSpPr>
        <p:spPr/>
        <p:txBody>
          <a:bodyPr/>
          <a:lstStyle/>
          <a:p>
            <a:r>
              <a:rPr lang="en-US" dirty="0"/>
              <a:t>AWS CAF</a:t>
            </a:r>
          </a:p>
        </p:txBody>
      </p:sp>
      <p:sp>
        <p:nvSpPr>
          <p:cNvPr id="3" name="Content Placeholder 2">
            <a:extLst>
              <a:ext uri="{FF2B5EF4-FFF2-40B4-BE49-F238E27FC236}">
                <a16:creationId xmlns:a16="http://schemas.microsoft.com/office/drawing/2014/main" id="{135D436F-2F84-6485-E6E6-F82D3F8F7DB7}"/>
              </a:ext>
            </a:extLst>
          </p:cNvPr>
          <p:cNvSpPr>
            <a:spLocks noGrp="1"/>
          </p:cNvSpPr>
          <p:nvPr>
            <p:ph idx="1"/>
          </p:nvPr>
        </p:nvSpPr>
        <p:spPr/>
        <p:txBody>
          <a:bodyPr/>
          <a:lstStyle/>
          <a:p>
            <a:r>
              <a:rPr lang="en-US" sz="1800" b="0" i="0" dirty="0">
                <a:solidFill>
                  <a:srgbClr val="000000"/>
                </a:solidFill>
                <a:effectLst/>
                <a:latin typeface="Calibri" panose="020F0502020204030204" pitchFamily="34" charset="0"/>
              </a:rPr>
              <a:t>Each organization’s cloud adoption journey is unique. However, in order for any organization to successfully migrate its IT portfolio to the cloud, three elements (that is, people, process, and technology) must be in alignment. Business and technology leaders in an organization must understand the organization’s current state, target state, and the transition that is needed to achieve the target state so they can set goals and create processes for staff</a:t>
            </a:r>
            <a:r>
              <a:rPr lang="en-US" dirty="0"/>
              <a:t> </a:t>
            </a:r>
            <a:br>
              <a:rPr lang="en-US" dirty="0"/>
            </a:br>
            <a:r>
              <a:rPr lang="en-US" sz="1800" b="0" i="0" dirty="0">
                <a:solidFill>
                  <a:srgbClr val="000000"/>
                </a:solidFill>
                <a:effectLst/>
                <a:latin typeface="Calibri" panose="020F0502020204030204" pitchFamily="34" charset="0"/>
              </a:rPr>
              <a:t>The AWS Cloud Adoption Framework (AWS CAF) provides guidance and best practices to help organizations identify gaps in skills and processes. It also helps organizations build a comprehensive approach to cloud computing—both across the organization and throughout the IT lifecycle—to accelerate successful cloud adoption.</a:t>
            </a:r>
            <a:r>
              <a:rPr lang="en-US" dirty="0"/>
              <a:t> </a:t>
            </a:r>
            <a:br>
              <a:rPr lang="en-US" dirty="0"/>
            </a:br>
            <a:endParaRPr lang="en-US" dirty="0"/>
          </a:p>
        </p:txBody>
      </p:sp>
    </p:spTree>
    <p:extLst>
      <p:ext uri="{BB962C8B-B14F-4D97-AF65-F5344CB8AC3E}">
        <p14:creationId xmlns:p14="http://schemas.microsoft.com/office/powerpoint/2010/main" val="3787699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3B6F-1CE4-5B12-CA53-E504C821DFF8}"/>
              </a:ext>
            </a:extLst>
          </p:cNvPr>
          <p:cNvSpPr>
            <a:spLocks noGrp="1"/>
          </p:cNvSpPr>
          <p:nvPr>
            <p:ph type="title"/>
          </p:nvPr>
        </p:nvSpPr>
        <p:spPr/>
        <p:txBody>
          <a:bodyPr/>
          <a:lstStyle/>
          <a:p>
            <a:r>
              <a:rPr lang="en-US" dirty="0"/>
              <a:t>Udemy Ec2 </a:t>
            </a:r>
            <a:r>
              <a:rPr lang="en-US" dirty="0" err="1"/>
              <a:t>isnatance</a:t>
            </a:r>
            <a:r>
              <a:rPr lang="en-US" dirty="0"/>
              <a:t> </a:t>
            </a:r>
          </a:p>
        </p:txBody>
      </p:sp>
      <p:pic>
        <p:nvPicPr>
          <p:cNvPr id="5" name="Content Placeholder 4">
            <a:extLst>
              <a:ext uri="{FF2B5EF4-FFF2-40B4-BE49-F238E27FC236}">
                <a16:creationId xmlns:a16="http://schemas.microsoft.com/office/drawing/2014/main" id="{FBC33A78-190D-7114-8E08-15A51F9FB6A5}"/>
              </a:ext>
            </a:extLst>
          </p:cNvPr>
          <p:cNvPicPr>
            <a:picLocks noGrp="1" noChangeAspect="1"/>
          </p:cNvPicPr>
          <p:nvPr>
            <p:ph idx="1"/>
          </p:nvPr>
        </p:nvPicPr>
        <p:blipFill>
          <a:blip r:embed="rId2"/>
          <a:stretch>
            <a:fillRect/>
          </a:stretch>
        </p:blipFill>
        <p:spPr>
          <a:xfrm>
            <a:off x="2207769" y="2587625"/>
            <a:ext cx="7773287" cy="3594100"/>
          </a:xfrm>
        </p:spPr>
      </p:pic>
      <p:sp>
        <p:nvSpPr>
          <p:cNvPr id="7" name="TextBox 6">
            <a:extLst>
              <a:ext uri="{FF2B5EF4-FFF2-40B4-BE49-F238E27FC236}">
                <a16:creationId xmlns:a16="http://schemas.microsoft.com/office/drawing/2014/main" id="{FA208620-6F5A-0970-E4D5-609DE97E80FB}"/>
              </a:ext>
            </a:extLst>
          </p:cNvPr>
          <p:cNvSpPr txBox="1"/>
          <p:nvPr/>
        </p:nvSpPr>
        <p:spPr>
          <a:xfrm>
            <a:off x="3048654" y="5940021"/>
            <a:ext cx="6091516" cy="1200329"/>
          </a:xfrm>
          <a:prstGeom prst="rect">
            <a:avLst/>
          </a:prstGeom>
          <a:noFill/>
        </p:spPr>
        <p:txBody>
          <a:bodyPr wrap="square">
            <a:spAutoFit/>
          </a:bodyPr>
          <a:lstStyle/>
          <a:p>
            <a:pPr algn="l"/>
            <a:r>
              <a:rPr lang="en-US" b="0" i="0" dirty="0">
                <a:solidFill>
                  <a:srgbClr val="303141"/>
                </a:solidFill>
                <a:effectLst/>
                <a:latin typeface="var(--font-stack-text)"/>
              </a:rPr>
              <a:t>Amazon EFS is a fully managed service that makes it easy to set up, scale, and cost-optimize file storage in the Amazon Cloud.</a:t>
            </a:r>
          </a:p>
          <a:p>
            <a:br>
              <a:rPr lang="en-US" dirty="0"/>
            </a:br>
            <a:endParaRPr lang="en-US" dirty="0"/>
          </a:p>
        </p:txBody>
      </p:sp>
    </p:spTree>
    <p:extLst>
      <p:ext uri="{BB962C8B-B14F-4D97-AF65-F5344CB8AC3E}">
        <p14:creationId xmlns:p14="http://schemas.microsoft.com/office/powerpoint/2010/main" val="3987226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7A8CC-64C4-763B-A37B-12DD5D1B71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A3F288A-688C-6CF6-3C70-63C2D50EEF86}"/>
              </a:ext>
            </a:extLst>
          </p:cNvPr>
          <p:cNvPicPr>
            <a:picLocks noChangeAspect="1"/>
          </p:cNvPicPr>
          <p:nvPr/>
        </p:nvPicPr>
        <p:blipFill>
          <a:blip r:embed="rId2"/>
          <a:stretch>
            <a:fillRect/>
          </a:stretch>
        </p:blipFill>
        <p:spPr>
          <a:xfrm>
            <a:off x="2028257" y="1628523"/>
            <a:ext cx="8135485" cy="3600953"/>
          </a:xfrm>
          <a:prstGeom prst="rect">
            <a:avLst/>
          </a:prstGeom>
        </p:spPr>
      </p:pic>
    </p:spTree>
    <p:extLst>
      <p:ext uri="{BB962C8B-B14F-4D97-AF65-F5344CB8AC3E}">
        <p14:creationId xmlns:p14="http://schemas.microsoft.com/office/powerpoint/2010/main" val="1705668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303F1-C91A-6C7F-D207-EE404E1C660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1485BA-E6D2-82C2-3007-D99EAD3DBC68}"/>
              </a:ext>
            </a:extLst>
          </p:cNvPr>
          <p:cNvPicPr>
            <a:picLocks noChangeAspect="1"/>
          </p:cNvPicPr>
          <p:nvPr/>
        </p:nvPicPr>
        <p:blipFill>
          <a:blip r:embed="rId2"/>
          <a:stretch>
            <a:fillRect/>
          </a:stretch>
        </p:blipFill>
        <p:spPr>
          <a:xfrm>
            <a:off x="1975862" y="1742839"/>
            <a:ext cx="8240275" cy="3372321"/>
          </a:xfrm>
          <a:prstGeom prst="rect">
            <a:avLst/>
          </a:prstGeom>
        </p:spPr>
      </p:pic>
      <p:sp>
        <p:nvSpPr>
          <p:cNvPr id="5" name="TextBox 4">
            <a:extLst>
              <a:ext uri="{FF2B5EF4-FFF2-40B4-BE49-F238E27FC236}">
                <a16:creationId xmlns:a16="http://schemas.microsoft.com/office/drawing/2014/main" id="{DF6340CD-8338-176C-8FBA-C7A0DE31C9CF}"/>
              </a:ext>
            </a:extLst>
          </p:cNvPr>
          <p:cNvSpPr txBox="1"/>
          <p:nvPr/>
        </p:nvSpPr>
        <p:spPr>
          <a:xfrm>
            <a:off x="3050241" y="5115160"/>
            <a:ext cx="6091516" cy="2031325"/>
          </a:xfrm>
          <a:prstGeom prst="rect">
            <a:avLst/>
          </a:prstGeom>
          <a:noFill/>
        </p:spPr>
        <p:txBody>
          <a:bodyPr wrap="square">
            <a:spAutoFit/>
          </a:bodyPr>
          <a:lstStyle/>
          <a:p>
            <a:pPr algn="l"/>
            <a:r>
              <a:rPr lang="en-US" b="0" i="0" dirty="0">
                <a:solidFill>
                  <a:srgbClr val="303141"/>
                </a:solidFill>
                <a:effectLst/>
                <a:latin typeface="var(--font-stack-text)"/>
              </a:rPr>
              <a:t>Amazon </a:t>
            </a:r>
            <a:r>
              <a:rPr lang="en-US" b="0" i="0" dirty="0" err="1">
                <a:solidFill>
                  <a:srgbClr val="303141"/>
                </a:solidFill>
                <a:effectLst/>
                <a:latin typeface="var(--font-stack-text)"/>
              </a:rPr>
              <a:t>FSx</a:t>
            </a:r>
            <a:r>
              <a:rPr lang="en-US" b="0" i="0" dirty="0">
                <a:solidFill>
                  <a:srgbClr val="303141"/>
                </a:solidFill>
                <a:effectLst/>
                <a:latin typeface="var(--font-stack-text)"/>
              </a:rPr>
              <a:t> makes it easy and cost effective to launch and run popular file systems that are fully managed by AWS. It comes in two offerings: </a:t>
            </a:r>
            <a:r>
              <a:rPr lang="en-US" b="0" i="0" dirty="0" err="1">
                <a:solidFill>
                  <a:srgbClr val="303141"/>
                </a:solidFill>
                <a:effectLst/>
                <a:latin typeface="var(--font-stack-text)"/>
              </a:rPr>
              <a:t>FSx</a:t>
            </a:r>
            <a:r>
              <a:rPr lang="en-US" b="0" i="0" dirty="0">
                <a:solidFill>
                  <a:srgbClr val="303141"/>
                </a:solidFill>
                <a:effectLst/>
                <a:latin typeface="var(--font-stack-text)"/>
              </a:rPr>
              <a:t> for Windows File Server (used for business applications), and </a:t>
            </a:r>
            <a:r>
              <a:rPr lang="en-US" b="0" i="0" dirty="0" err="1">
                <a:solidFill>
                  <a:srgbClr val="303141"/>
                </a:solidFill>
                <a:effectLst/>
                <a:latin typeface="var(--font-stack-text)"/>
              </a:rPr>
              <a:t>FSx</a:t>
            </a:r>
            <a:r>
              <a:rPr lang="en-US" b="0" i="0" dirty="0">
                <a:solidFill>
                  <a:srgbClr val="303141"/>
                </a:solidFill>
                <a:effectLst/>
                <a:latin typeface="var(--font-stack-text)"/>
              </a:rPr>
              <a:t> for </a:t>
            </a:r>
            <a:r>
              <a:rPr lang="en-US" b="0" i="0" dirty="0" err="1">
                <a:solidFill>
                  <a:srgbClr val="303141"/>
                </a:solidFill>
                <a:effectLst/>
                <a:latin typeface="var(--font-stack-text)"/>
              </a:rPr>
              <a:t>Lustre</a:t>
            </a:r>
            <a:r>
              <a:rPr lang="en-US" b="0" i="0" dirty="0">
                <a:solidFill>
                  <a:srgbClr val="303141"/>
                </a:solidFill>
                <a:effectLst/>
                <a:latin typeface="var(--font-stack-text)"/>
              </a:rPr>
              <a:t> (used for high-performance computing).</a:t>
            </a:r>
          </a:p>
          <a:p>
            <a:br>
              <a:rPr lang="en-US" dirty="0"/>
            </a:br>
            <a:endParaRPr lang="en-US" dirty="0"/>
          </a:p>
        </p:txBody>
      </p:sp>
    </p:spTree>
    <p:extLst>
      <p:ext uri="{BB962C8B-B14F-4D97-AF65-F5344CB8AC3E}">
        <p14:creationId xmlns:p14="http://schemas.microsoft.com/office/powerpoint/2010/main" val="2662353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A1C76-1C4D-99DB-A256-6F8D916D0043}"/>
              </a:ext>
            </a:extLst>
          </p:cNvPr>
          <p:cNvPicPr>
            <a:picLocks noChangeAspect="1"/>
          </p:cNvPicPr>
          <p:nvPr/>
        </p:nvPicPr>
        <p:blipFill>
          <a:blip r:embed="rId2"/>
          <a:stretch>
            <a:fillRect/>
          </a:stretch>
        </p:blipFill>
        <p:spPr>
          <a:xfrm>
            <a:off x="1742467" y="1495155"/>
            <a:ext cx="8707065" cy="3867690"/>
          </a:xfrm>
          <a:prstGeom prst="rect">
            <a:avLst/>
          </a:prstGeom>
        </p:spPr>
      </p:pic>
    </p:spTree>
    <p:extLst>
      <p:ext uri="{BB962C8B-B14F-4D97-AF65-F5344CB8AC3E}">
        <p14:creationId xmlns:p14="http://schemas.microsoft.com/office/powerpoint/2010/main" val="10400971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E1900-16F3-E3AB-BC2D-AB4E81BC08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47A825E-279E-A388-3CB1-009169AF4A03}"/>
              </a:ext>
            </a:extLst>
          </p:cNvPr>
          <p:cNvPicPr>
            <a:picLocks noChangeAspect="1"/>
          </p:cNvPicPr>
          <p:nvPr/>
        </p:nvPicPr>
        <p:blipFill>
          <a:blip r:embed="rId2"/>
          <a:stretch>
            <a:fillRect/>
          </a:stretch>
        </p:blipFill>
        <p:spPr>
          <a:xfrm>
            <a:off x="1823441" y="1876208"/>
            <a:ext cx="8545118" cy="3105583"/>
          </a:xfrm>
          <a:prstGeom prst="rect">
            <a:avLst/>
          </a:prstGeom>
        </p:spPr>
      </p:pic>
    </p:spTree>
    <p:extLst>
      <p:ext uri="{BB962C8B-B14F-4D97-AF65-F5344CB8AC3E}">
        <p14:creationId xmlns:p14="http://schemas.microsoft.com/office/powerpoint/2010/main" val="2511164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330A6-ED69-AFD6-8FDE-127F5428456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FED6DF4-1780-8307-A030-E674CD2BC699}"/>
              </a:ext>
            </a:extLst>
          </p:cNvPr>
          <p:cNvPicPr>
            <a:picLocks noChangeAspect="1"/>
          </p:cNvPicPr>
          <p:nvPr/>
        </p:nvPicPr>
        <p:blipFill>
          <a:blip r:embed="rId2"/>
          <a:stretch>
            <a:fillRect/>
          </a:stretch>
        </p:blipFill>
        <p:spPr>
          <a:xfrm>
            <a:off x="2137810" y="2200103"/>
            <a:ext cx="7916380" cy="2457793"/>
          </a:xfrm>
          <a:prstGeom prst="rect">
            <a:avLst/>
          </a:prstGeom>
        </p:spPr>
      </p:pic>
    </p:spTree>
    <p:extLst>
      <p:ext uri="{BB962C8B-B14F-4D97-AF65-F5344CB8AC3E}">
        <p14:creationId xmlns:p14="http://schemas.microsoft.com/office/powerpoint/2010/main" val="3805019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C893-FE65-A834-D4D5-F4DB6ED64B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B12D08-0ECE-F9AD-F60E-88F44F052709}"/>
              </a:ext>
            </a:extLst>
          </p:cNvPr>
          <p:cNvPicPr>
            <a:picLocks noChangeAspect="1"/>
          </p:cNvPicPr>
          <p:nvPr/>
        </p:nvPicPr>
        <p:blipFill>
          <a:blip r:embed="rId2"/>
          <a:stretch>
            <a:fillRect/>
          </a:stretch>
        </p:blipFill>
        <p:spPr>
          <a:xfrm>
            <a:off x="2104468" y="1890498"/>
            <a:ext cx="7983064" cy="3077004"/>
          </a:xfrm>
          <a:prstGeom prst="rect">
            <a:avLst/>
          </a:prstGeom>
        </p:spPr>
      </p:pic>
    </p:spTree>
    <p:extLst>
      <p:ext uri="{BB962C8B-B14F-4D97-AF65-F5344CB8AC3E}">
        <p14:creationId xmlns:p14="http://schemas.microsoft.com/office/powerpoint/2010/main" val="3639996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75685-A752-E2B5-7525-DF7D2CB09B6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425B29-2507-A0EB-6E6F-EE8D7F38363B}"/>
              </a:ext>
            </a:extLst>
          </p:cNvPr>
          <p:cNvPicPr>
            <a:picLocks noChangeAspect="1"/>
          </p:cNvPicPr>
          <p:nvPr/>
        </p:nvPicPr>
        <p:blipFill>
          <a:blip r:embed="rId2"/>
          <a:stretch>
            <a:fillRect/>
          </a:stretch>
        </p:blipFill>
        <p:spPr>
          <a:xfrm>
            <a:off x="1928231" y="1814287"/>
            <a:ext cx="8335538" cy="3229426"/>
          </a:xfrm>
          <a:prstGeom prst="rect">
            <a:avLst/>
          </a:prstGeom>
        </p:spPr>
      </p:pic>
    </p:spTree>
    <p:extLst>
      <p:ext uri="{BB962C8B-B14F-4D97-AF65-F5344CB8AC3E}">
        <p14:creationId xmlns:p14="http://schemas.microsoft.com/office/powerpoint/2010/main" val="3688327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6FB4D-45AF-F0AE-5D7D-F986D24BE3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CA033B2-9B47-96B5-D374-10D80238945A}"/>
              </a:ext>
            </a:extLst>
          </p:cNvPr>
          <p:cNvPicPr>
            <a:picLocks noChangeAspect="1"/>
          </p:cNvPicPr>
          <p:nvPr/>
        </p:nvPicPr>
        <p:blipFill>
          <a:blip r:embed="rId2"/>
          <a:stretch>
            <a:fillRect/>
          </a:stretch>
        </p:blipFill>
        <p:spPr>
          <a:xfrm>
            <a:off x="2066362" y="1838103"/>
            <a:ext cx="8059275" cy="3181794"/>
          </a:xfrm>
          <a:prstGeom prst="rect">
            <a:avLst/>
          </a:prstGeom>
        </p:spPr>
      </p:pic>
    </p:spTree>
    <p:extLst>
      <p:ext uri="{BB962C8B-B14F-4D97-AF65-F5344CB8AC3E}">
        <p14:creationId xmlns:p14="http://schemas.microsoft.com/office/powerpoint/2010/main" val="1897369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E440C-D941-8260-516C-AA25A1C48E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9A8ADCE-AD52-1A25-E489-FE28E212207C}"/>
              </a:ext>
            </a:extLst>
          </p:cNvPr>
          <p:cNvPicPr>
            <a:picLocks noChangeAspect="1"/>
          </p:cNvPicPr>
          <p:nvPr/>
        </p:nvPicPr>
        <p:blipFill>
          <a:blip r:embed="rId2"/>
          <a:stretch>
            <a:fillRect/>
          </a:stretch>
        </p:blipFill>
        <p:spPr>
          <a:xfrm>
            <a:off x="2033020" y="1533260"/>
            <a:ext cx="8125959" cy="3791479"/>
          </a:xfrm>
          <a:prstGeom prst="rect">
            <a:avLst/>
          </a:prstGeom>
        </p:spPr>
      </p:pic>
    </p:spTree>
    <p:extLst>
      <p:ext uri="{BB962C8B-B14F-4D97-AF65-F5344CB8AC3E}">
        <p14:creationId xmlns:p14="http://schemas.microsoft.com/office/powerpoint/2010/main" val="193265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54DD-3CB5-03EF-52E8-9C20471F2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04F56D-4562-A75C-89E9-B39F8CD80D0B}"/>
              </a:ext>
            </a:extLst>
          </p:cNvPr>
          <p:cNvSpPr>
            <a:spLocks noGrp="1"/>
          </p:cNvSpPr>
          <p:nvPr>
            <p:ph type="title"/>
          </p:nvPr>
        </p:nvSpPr>
        <p:spPr/>
        <p:txBody>
          <a:bodyPr/>
          <a:lstStyle/>
          <a:p>
            <a:r>
              <a:rPr lang="en-US" dirty="0"/>
              <a:t>AWS CAF</a:t>
            </a:r>
          </a:p>
        </p:txBody>
      </p:sp>
      <p:sp>
        <p:nvSpPr>
          <p:cNvPr id="3" name="Content Placeholder 2">
            <a:extLst>
              <a:ext uri="{FF2B5EF4-FFF2-40B4-BE49-F238E27FC236}">
                <a16:creationId xmlns:a16="http://schemas.microsoft.com/office/drawing/2014/main" id="{A8E7FB59-B798-681D-94BC-B25440994055}"/>
              </a:ext>
            </a:extLst>
          </p:cNvPr>
          <p:cNvSpPr>
            <a:spLocks noGrp="1"/>
          </p:cNvSpPr>
          <p:nvPr>
            <p:ph idx="1"/>
          </p:nvPr>
        </p:nvSpPr>
        <p:spPr/>
        <p:txBody>
          <a:bodyPr/>
          <a:lstStyle/>
          <a:p>
            <a:r>
              <a:rPr lang="en-US" sz="1800" b="0" i="0" dirty="0">
                <a:solidFill>
                  <a:srgbClr val="000000"/>
                </a:solidFill>
                <a:effectLst/>
                <a:latin typeface="Calibri" panose="020F0502020204030204" pitchFamily="34" charset="0"/>
              </a:rPr>
              <a:t>At the highest level, the AWS CAF organizes guidance into six areas of focus, called perspectives. Perspectives span people, processes, and technology. Each perspective consists of a set of capabilities, which covers distinct responsibilities that are owned or managed by functionally related stakeholders.</a:t>
            </a:r>
          </a:p>
          <a:p>
            <a:r>
              <a:rPr lang="en-US" sz="1800" b="0" i="0" dirty="0">
                <a:solidFill>
                  <a:srgbClr val="000000"/>
                </a:solidFill>
                <a:effectLst/>
                <a:latin typeface="Calibri" panose="020F0502020204030204" pitchFamily="34" charset="0"/>
              </a:rPr>
              <a:t>Capabilities within each perspective are used to identify which areas of an organization require attention. By identifying gaps, prescriptive work streams can be created that support a successful cloud journey.</a:t>
            </a:r>
            <a:r>
              <a:rPr lang="en-US" sz="1200" dirty="0"/>
              <a:t> </a:t>
            </a:r>
            <a:br>
              <a:rPr lang="en-US" sz="1200" dirty="0"/>
            </a:br>
            <a:endParaRPr lang="en-US" dirty="0"/>
          </a:p>
        </p:txBody>
      </p:sp>
    </p:spTree>
    <p:extLst>
      <p:ext uri="{BB962C8B-B14F-4D97-AF65-F5344CB8AC3E}">
        <p14:creationId xmlns:p14="http://schemas.microsoft.com/office/powerpoint/2010/main" val="4142475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03771-CF6D-DEFC-D311-2EFB2866E2CE}"/>
            </a:ext>
          </a:extLst>
        </p:cNvPr>
        <p:cNvGrpSpPr/>
        <p:nvPr/>
      </p:nvGrpSpPr>
      <p:grpSpPr>
        <a:xfrm>
          <a:off x="0" y="0"/>
          <a:ext cx="0" cy="0"/>
          <a:chOff x="0" y="0"/>
          <a:chExt cx="0" cy="0"/>
        </a:xfrm>
      </p:grpSpPr>
    </p:spTree>
    <p:extLst>
      <p:ext uri="{BB962C8B-B14F-4D97-AF65-F5344CB8AC3E}">
        <p14:creationId xmlns:p14="http://schemas.microsoft.com/office/powerpoint/2010/main" val="341715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54DA-4DAB-63E4-EAA7-7479724B3688}"/>
              </a:ext>
            </a:extLst>
          </p:cNvPr>
          <p:cNvSpPr>
            <a:spLocks noGrp="1"/>
          </p:cNvSpPr>
          <p:nvPr>
            <p:ph type="title"/>
          </p:nvPr>
        </p:nvSpPr>
        <p:spPr/>
        <p:txBody>
          <a:bodyPr>
            <a:normAutofit fontScale="90000"/>
          </a:bodyPr>
          <a:lstStyle/>
          <a:p>
            <a:r>
              <a:rPr lang="en-US" dirty="0"/>
              <a:t>Udemy </a:t>
            </a:r>
            <a:r>
              <a:rPr lang="en-US" dirty="0" err="1"/>
              <a:t>elb</a:t>
            </a:r>
            <a:r>
              <a:rPr lang="en-US" dirty="0"/>
              <a:t> &amp; asp questions</a:t>
            </a:r>
          </a:p>
        </p:txBody>
      </p:sp>
      <p:pic>
        <p:nvPicPr>
          <p:cNvPr id="5" name="Content Placeholder 4">
            <a:extLst>
              <a:ext uri="{FF2B5EF4-FFF2-40B4-BE49-F238E27FC236}">
                <a16:creationId xmlns:a16="http://schemas.microsoft.com/office/drawing/2014/main" id="{418CAF7F-E83B-0996-FE8D-A3AD16D14CBB}"/>
              </a:ext>
            </a:extLst>
          </p:cNvPr>
          <p:cNvPicPr>
            <a:picLocks noGrp="1" noChangeAspect="1"/>
          </p:cNvPicPr>
          <p:nvPr>
            <p:ph idx="1"/>
          </p:nvPr>
        </p:nvPicPr>
        <p:blipFill>
          <a:blip r:embed="rId2"/>
          <a:stretch>
            <a:fillRect/>
          </a:stretch>
        </p:blipFill>
        <p:spPr>
          <a:xfrm>
            <a:off x="2179411" y="2587625"/>
            <a:ext cx="7830003" cy="3594100"/>
          </a:xfrm>
        </p:spPr>
      </p:pic>
      <p:sp>
        <p:nvSpPr>
          <p:cNvPr id="7" name="TextBox 6">
            <a:extLst>
              <a:ext uri="{FF2B5EF4-FFF2-40B4-BE49-F238E27FC236}">
                <a16:creationId xmlns:a16="http://schemas.microsoft.com/office/drawing/2014/main" id="{EE1E1377-3FB9-B725-775A-E960D7457E3D}"/>
              </a:ext>
            </a:extLst>
          </p:cNvPr>
          <p:cNvSpPr txBox="1"/>
          <p:nvPr/>
        </p:nvSpPr>
        <p:spPr>
          <a:xfrm>
            <a:off x="2857501" y="6150587"/>
            <a:ext cx="6091516" cy="646331"/>
          </a:xfrm>
          <a:prstGeom prst="rect">
            <a:avLst/>
          </a:prstGeom>
          <a:noFill/>
        </p:spPr>
        <p:txBody>
          <a:bodyPr wrap="square">
            <a:spAutoFit/>
          </a:bodyPr>
          <a:lstStyle/>
          <a:p>
            <a:pPr algn="l"/>
            <a:r>
              <a:rPr lang="en-US" b="0" i="0" dirty="0">
                <a:solidFill>
                  <a:srgbClr val="303141"/>
                </a:solidFill>
                <a:effectLst/>
                <a:latin typeface="var(--font-stack-text)"/>
              </a:rPr>
              <a:t>High Availability means applications running at least in two AZs to survive a data center loss.</a:t>
            </a:r>
          </a:p>
        </p:txBody>
      </p:sp>
    </p:spTree>
    <p:extLst>
      <p:ext uri="{BB962C8B-B14F-4D97-AF65-F5344CB8AC3E}">
        <p14:creationId xmlns:p14="http://schemas.microsoft.com/office/powerpoint/2010/main" val="2414481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B59B-6F89-64E7-1D88-532156E9FB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B05638-7597-FC22-2035-9C2AA67AA499}"/>
              </a:ext>
            </a:extLst>
          </p:cNvPr>
          <p:cNvPicPr>
            <a:picLocks noChangeAspect="1"/>
          </p:cNvPicPr>
          <p:nvPr/>
        </p:nvPicPr>
        <p:blipFill>
          <a:blip r:embed="rId2"/>
          <a:stretch>
            <a:fillRect/>
          </a:stretch>
        </p:blipFill>
        <p:spPr>
          <a:xfrm>
            <a:off x="2013968" y="1861919"/>
            <a:ext cx="8164064" cy="3134162"/>
          </a:xfrm>
          <a:prstGeom prst="rect">
            <a:avLst/>
          </a:prstGeom>
        </p:spPr>
      </p:pic>
    </p:spTree>
    <p:extLst>
      <p:ext uri="{BB962C8B-B14F-4D97-AF65-F5344CB8AC3E}">
        <p14:creationId xmlns:p14="http://schemas.microsoft.com/office/powerpoint/2010/main" val="3340336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3EE83-B364-2102-0E19-2E6A3292EA9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E164AE-61CD-D02F-45EC-DF479B30FE59}"/>
              </a:ext>
            </a:extLst>
          </p:cNvPr>
          <p:cNvPicPr>
            <a:picLocks noChangeAspect="1"/>
          </p:cNvPicPr>
          <p:nvPr/>
        </p:nvPicPr>
        <p:blipFill>
          <a:blip r:embed="rId2"/>
          <a:stretch>
            <a:fillRect/>
          </a:stretch>
        </p:blipFill>
        <p:spPr>
          <a:xfrm>
            <a:off x="2056836" y="1590418"/>
            <a:ext cx="8078327" cy="3677163"/>
          </a:xfrm>
          <a:prstGeom prst="rect">
            <a:avLst/>
          </a:prstGeom>
        </p:spPr>
      </p:pic>
    </p:spTree>
    <p:extLst>
      <p:ext uri="{BB962C8B-B14F-4D97-AF65-F5344CB8AC3E}">
        <p14:creationId xmlns:p14="http://schemas.microsoft.com/office/powerpoint/2010/main" val="1170851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2B835-1D55-3460-41FA-342C3C9408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FEBD19F-393A-BD0E-C496-F780BC60270C}"/>
              </a:ext>
            </a:extLst>
          </p:cNvPr>
          <p:cNvPicPr>
            <a:picLocks noChangeAspect="1"/>
          </p:cNvPicPr>
          <p:nvPr/>
        </p:nvPicPr>
        <p:blipFill>
          <a:blip r:embed="rId2"/>
          <a:stretch>
            <a:fillRect/>
          </a:stretch>
        </p:blipFill>
        <p:spPr>
          <a:xfrm>
            <a:off x="1994915" y="1390365"/>
            <a:ext cx="8202170" cy="4077269"/>
          </a:xfrm>
          <a:prstGeom prst="rect">
            <a:avLst/>
          </a:prstGeom>
        </p:spPr>
      </p:pic>
    </p:spTree>
    <p:extLst>
      <p:ext uri="{BB962C8B-B14F-4D97-AF65-F5344CB8AC3E}">
        <p14:creationId xmlns:p14="http://schemas.microsoft.com/office/powerpoint/2010/main" val="42420428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7F3F-4653-1EB0-B781-CF5933FF6DF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03B1DC-2489-81F2-0A70-10FB1A1302CE}"/>
              </a:ext>
            </a:extLst>
          </p:cNvPr>
          <p:cNvPicPr>
            <a:picLocks noChangeAspect="1"/>
          </p:cNvPicPr>
          <p:nvPr/>
        </p:nvPicPr>
        <p:blipFill>
          <a:blip r:embed="rId2"/>
          <a:stretch>
            <a:fillRect/>
          </a:stretch>
        </p:blipFill>
        <p:spPr>
          <a:xfrm>
            <a:off x="2071126" y="1657102"/>
            <a:ext cx="8049748" cy="3543795"/>
          </a:xfrm>
          <a:prstGeom prst="rect">
            <a:avLst/>
          </a:prstGeom>
        </p:spPr>
      </p:pic>
    </p:spTree>
    <p:extLst>
      <p:ext uri="{BB962C8B-B14F-4D97-AF65-F5344CB8AC3E}">
        <p14:creationId xmlns:p14="http://schemas.microsoft.com/office/powerpoint/2010/main" val="14128913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C47B8-478C-7806-7B8A-433BE41D441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F017359-3BB4-1312-BD3F-8D53350585B6}"/>
              </a:ext>
            </a:extLst>
          </p:cNvPr>
          <p:cNvPicPr>
            <a:picLocks noChangeAspect="1"/>
          </p:cNvPicPr>
          <p:nvPr/>
        </p:nvPicPr>
        <p:blipFill>
          <a:blip r:embed="rId2"/>
          <a:stretch>
            <a:fillRect/>
          </a:stretch>
        </p:blipFill>
        <p:spPr>
          <a:xfrm>
            <a:off x="2104468" y="1652339"/>
            <a:ext cx="7983064" cy="3553321"/>
          </a:xfrm>
          <a:prstGeom prst="rect">
            <a:avLst/>
          </a:prstGeom>
        </p:spPr>
      </p:pic>
    </p:spTree>
    <p:extLst>
      <p:ext uri="{BB962C8B-B14F-4D97-AF65-F5344CB8AC3E}">
        <p14:creationId xmlns:p14="http://schemas.microsoft.com/office/powerpoint/2010/main" val="21531166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14D6C-BAFD-3D7E-5460-5C3ADEAC844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6F83EE-0556-4D76-AD60-BF41C6DFF13C}"/>
              </a:ext>
            </a:extLst>
          </p:cNvPr>
          <p:cNvPicPr>
            <a:picLocks noChangeAspect="1"/>
          </p:cNvPicPr>
          <p:nvPr/>
        </p:nvPicPr>
        <p:blipFill>
          <a:blip r:embed="rId2"/>
          <a:stretch>
            <a:fillRect/>
          </a:stretch>
        </p:blipFill>
        <p:spPr>
          <a:xfrm>
            <a:off x="2123520" y="1585655"/>
            <a:ext cx="7944959" cy="3686689"/>
          </a:xfrm>
          <a:prstGeom prst="rect">
            <a:avLst/>
          </a:prstGeom>
        </p:spPr>
      </p:pic>
    </p:spTree>
    <p:extLst>
      <p:ext uri="{BB962C8B-B14F-4D97-AF65-F5344CB8AC3E}">
        <p14:creationId xmlns:p14="http://schemas.microsoft.com/office/powerpoint/2010/main" val="1718319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2F6F3-6C24-E5A8-6009-05F36438DA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5E47F3D-FD51-DA5B-F3FC-A046397DB6AB}"/>
              </a:ext>
            </a:extLst>
          </p:cNvPr>
          <p:cNvPicPr>
            <a:picLocks noChangeAspect="1"/>
          </p:cNvPicPr>
          <p:nvPr/>
        </p:nvPicPr>
        <p:blipFill>
          <a:blip r:embed="rId2"/>
          <a:stretch>
            <a:fillRect/>
          </a:stretch>
        </p:blipFill>
        <p:spPr>
          <a:xfrm>
            <a:off x="2152099" y="1538023"/>
            <a:ext cx="7887801" cy="3781953"/>
          </a:xfrm>
          <a:prstGeom prst="rect">
            <a:avLst/>
          </a:prstGeom>
        </p:spPr>
      </p:pic>
    </p:spTree>
    <p:extLst>
      <p:ext uri="{BB962C8B-B14F-4D97-AF65-F5344CB8AC3E}">
        <p14:creationId xmlns:p14="http://schemas.microsoft.com/office/powerpoint/2010/main" val="2619037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26D82-09B2-8C29-C150-9E5C736326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040962-ED49-35A6-255F-15B581FD3892}"/>
              </a:ext>
            </a:extLst>
          </p:cNvPr>
          <p:cNvPicPr>
            <a:picLocks noChangeAspect="1"/>
          </p:cNvPicPr>
          <p:nvPr/>
        </p:nvPicPr>
        <p:blipFill>
          <a:blip r:embed="rId2"/>
          <a:stretch>
            <a:fillRect/>
          </a:stretch>
        </p:blipFill>
        <p:spPr>
          <a:xfrm>
            <a:off x="1899652" y="1533260"/>
            <a:ext cx="8392696" cy="3791479"/>
          </a:xfrm>
          <a:prstGeom prst="rect">
            <a:avLst/>
          </a:prstGeom>
        </p:spPr>
      </p:pic>
    </p:spTree>
    <p:extLst>
      <p:ext uri="{BB962C8B-B14F-4D97-AF65-F5344CB8AC3E}">
        <p14:creationId xmlns:p14="http://schemas.microsoft.com/office/powerpoint/2010/main" val="897130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84A00271-06D2-5B36-F0BD-CEB8AD815F5D}"/>
              </a:ext>
            </a:extLst>
          </p:cNvPr>
          <p:cNvPicPr>
            <a:picLocks noChangeAspect="1"/>
          </p:cNvPicPr>
          <p:nvPr/>
        </p:nvPicPr>
        <p:blipFill>
          <a:blip r:embed="rId3"/>
          <a:srcRect b="2598"/>
          <a:stretch/>
        </p:blipFill>
        <p:spPr>
          <a:xfrm>
            <a:off x="20" y="10"/>
            <a:ext cx="12191980" cy="6857990"/>
          </a:xfrm>
          <a:prstGeom prst="rect">
            <a:avLst/>
          </a:prstGeom>
        </p:spPr>
      </p:pic>
    </p:spTree>
    <p:extLst>
      <p:ext uri="{BB962C8B-B14F-4D97-AF65-F5344CB8AC3E}">
        <p14:creationId xmlns:p14="http://schemas.microsoft.com/office/powerpoint/2010/main" val="7310584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141CB-B86A-EBED-8555-6B21A9A74BF0}"/>
            </a:ext>
          </a:extLst>
        </p:cNvPr>
        <p:cNvGrpSpPr/>
        <p:nvPr/>
      </p:nvGrpSpPr>
      <p:grpSpPr>
        <a:xfrm>
          <a:off x="0" y="0"/>
          <a:ext cx="0" cy="0"/>
          <a:chOff x="0" y="0"/>
          <a:chExt cx="0" cy="0"/>
        </a:xfrm>
      </p:grpSpPr>
    </p:spTree>
    <p:extLst>
      <p:ext uri="{BB962C8B-B14F-4D97-AF65-F5344CB8AC3E}">
        <p14:creationId xmlns:p14="http://schemas.microsoft.com/office/powerpoint/2010/main" val="1386868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514FF-2DCB-7243-95A7-B31A0C826840}"/>
              </a:ext>
            </a:extLst>
          </p:cNvPr>
          <p:cNvSpPr>
            <a:spLocks noGrp="1"/>
          </p:cNvSpPr>
          <p:nvPr>
            <p:ph type="title"/>
          </p:nvPr>
        </p:nvSpPr>
        <p:spPr/>
        <p:txBody>
          <a:bodyPr>
            <a:normAutofit fontScale="90000"/>
          </a:bodyPr>
          <a:lstStyle/>
          <a:p>
            <a:r>
              <a:rPr lang="en-US" dirty="0"/>
              <a:t>Udemy Amazon s3 questions</a:t>
            </a:r>
          </a:p>
        </p:txBody>
      </p:sp>
      <p:pic>
        <p:nvPicPr>
          <p:cNvPr id="5" name="Content Placeholder 4">
            <a:extLst>
              <a:ext uri="{FF2B5EF4-FFF2-40B4-BE49-F238E27FC236}">
                <a16:creationId xmlns:a16="http://schemas.microsoft.com/office/drawing/2014/main" id="{73C463C2-191A-CBBE-F974-461CA51AC964}"/>
              </a:ext>
            </a:extLst>
          </p:cNvPr>
          <p:cNvPicPr>
            <a:picLocks noGrp="1" noChangeAspect="1"/>
          </p:cNvPicPr>
          <p:nvPr>
            <p:ph idx="1"/>
          </p:nvPr>
        </p:nvPicPr>
        <p:blipFill>
          <a:blip r:embed="rId2"/>
          <a:stretch>
            <a:fillRect/>
          </a:stretch>
        </p:blipFill>
        <p:spPr>
          <a:xfrm>
            <a:off x="2164802" y="2598488"/>
            <a:ext cx="7859222" cy="3572374"/>
          </a:xfrm>
        </p:spPr>
      </p:pic>
    </p:spTree>
    <p:extLst>
      <p:ext uri="{BB962C8B-B14F-4D97-AF65-F5344CB8AC3E}">
        <p14:creationId xmlns:p14="http://schemas.microsoft.com/office/powerpoint/2010/main" val="27450361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3A9CC-DA07-1ECE-7682-E2CCF5163E9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CB1CF3-6DFA-5ED2-CEA4-DE8FDEFF0046}"/>
              </a:ext>
            </a:extLst>
          </p:cNvPr>
          <p:cNvPicPr>
            <a:picLocks noChangeAspect="1"/>
          </p:cNvPicPr>
          <p:nvPr/>
        </p:nvPicPr>
        <p:blipFill>
          <a:blip r:embed="rId2"/>
          <a:stretch>
            <a:fillRect/>
          </a:stretch>
        </p:blipFill>
        <p:spPr>
          <a:xfrm>
            <a:off x="1980625" y="1414181"/>
            <a:ext cx="8230749" cy="4029637"/>
          </a:xfrm>
          <a:prstGeom prst="rect">
            <a:avLst/>
          </a:prstGeom>
        </p:spPr>
      </p:pic>
    </p:spTree>
    <p:extLst>
      <p:ext uri="{BB962C8B-B14F-4D97-AF65-F5344CB8AC3E}">
        <p14:creationId xmlns:p14="http://schemas.microsoft.com/office/powerpoint/2010/main" val="4133147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19483-61EE-27BB-FBB6-368873EA73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A5A298-B3A9-ED30-1BB6-43683279ED3C}"/>
              </a:ext>
            </a:extLst>
          </p:cNvPr>
          <p:cNvPicPr>
            <a:picLocks noChangeAspect="1"/>
          </p:cNvPicPr>
          <p:nvPr/>
        </p:nvPicPr>
        <p:blipFill>
          <a:blip r:embed="rId2"/>
          <a:stretch>
            <a:fillRect/>
          </a:stretch>
        </p:blipFill>
        <p:spPr>
          <a:xfrm>
            <a:off x="2042547" y="1557076"/>
            <a:ext cx="8106906" cy="3743847"/>
          </a:xfrm>
          <a:prstGeom prst="rect">
            <a:avLst/>
          </a:prstGeom>
        </p:spPr>
      </p:pic>
    </p:spTree>
    <p:extLst>
      <p:ext uri="{BB962C8B-B14F-4D97-AF65-F5344CB8AC3E}">
        <p14:creationId xmlns:p14="http://schemas.microsoft.com/office/powerpoint/2010/main" val="3955665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69F81-BB67-3D88-37DE-A7B2A6C25A6C}"/>
              </a:ext>
            </a:extLst>
          </p:cNvPr>
          <p:cNvPicPr>
            <a:picLocks noChangeAspect="1"/>
          </p:cNvPicPr>
          <p:nvPr/>
        </p:nvPicPr>
        <p:blipFill>
          <a:blip r:embed="rId2"/>
          <a:stretch>
            <a:fillRect/>
          </a:stretch>
        </p:blipFill>
        <p:spPr>
          <a:xfrm>
            <a:off x="2118757" y="1547550"/>
            <a:ext cx="7954485" cy="3762900"/>
          </a:xfrm>
          <a:prstGeom prst="rect">
            <a:avLst/>
          </a:prstGeom>
        </p:spPr>
      </p:pic>
    </p:spTree>
    <p:extLst>
      <p:ext uri="{BB962C8B-B14F-4D97-AF65-F5344CB8AC3E}">
        <p14:creationId xmlns:p14="http://schemas.microsoft.com/office/powerpoint/2010/main" val="4102567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54681-79A1-DE49-B2ED-1AD58A16BA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7B38E3-0D88-425F-1C39-A0F91D16E46A}"/>
              </a:ext>
            </a:extLst>
          </p:cNvPr>
          <p:cNvPicPr>
            <a:picLocks noChangeAspect="1"/>
          </p:cNvPicPr>
          <p:nvPr/>
        </p:nvPicPr>
        <p:blipFill>
          <a:blip r:embed="rId2"/>
          <a:stretch>
            <a:fillRect/>
          </a:stretch>
        </p:blipFill>
        <p:spPr>
          <a:xfrm>
            <a:off x="1994915" y="1476102"/>
            <a:ext cx="8202170" cy="3905795"/>
          </a:xfrm>
          <a:prstGeom prst="rect">
            <a:avLst/>
          </a:prstGeom>
        </p:spPr>
      </p:pic>
    </p:spTree>
    <p:extLst>
      <p:ext uri="{BB962C8B-B14F-4D97-AF65-F5344CB8AC3E}">
        <p14:creationId xmlns:p14="http://schemas.microsoft.com/office/powerpoint/2010/main" val="1959355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650F-6D35-35F5-A42A-9BB6C24F338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106FE1-FF25-97D7-1D98-2744BB98CD2A}"/>
              </a:ext>
            </a:extLst>
          </p:cNvPr>
          <p:cNvPicPr>
            <a:picLocks noChangeAspect="1"/>
          </p:cNvPicPr>
          <p:nvPr/>
        </p:nvPicPr>
        <p:blipFill>
          <a:blip r:embed="rId2"/>
          <a:stretch>
            <a:fillRect/>
          </a:stretch>
        </p:blipFill>
        <p:spPr>
          <a:xfrm>
            <a:off x="2156863" y="1661866"/>
            <a:ext cx="7878274" cy="3534268"/>
          </a:xfrm>
          <a:prstGeom prst="rect">
            <a:avLst/>
          </a:prstGeom>
        </p:spPr>
      </p:pic>
    </p:spTree>
    <p:extLst>
      <p:ext uri="{BB962C8B-B14F-4D97-AF65-F5344CB8AC3E}">
        <p14:creationId xmlns:p14="http://schemas.microsoft.com/office/powerpoint/2010/main" val="1320589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F9557-CDB6-7380-3E7E-0DECD7FBA6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C2A772-0594-B4CC-E0AD-264B39D92273}"/>
              </a:ext>
            </a:extLst>
          </p:cNvPr>
          <p:cNvPicPr>
            <a:picLocks noChangeAspect="1"/>
          </p:cNvPicPr>
          <p:nvPr/>
        </p:nvPicPr>
        <p:blipFill>
          <a:blip r:embed="rId2"/>
          <a:stretch>
            <a:fillRect/>
          </a:stretch>
        </p:blipFill>
        <p:spPr>
          <a:xfrm>
            <a:off x="1809152" y="1352260"/>
            <a:ext cx="8573696" cy="4153480"/>
          </a:xfrm>
          <a:prstGeom prst="rect">
            <a:avLst/>
          </a:prstGeom>
        </p:spPr>
      </p:pic>
    </p:spTree>
    <p:extLst>
      <p:ext uri="{BB962C8B-B14F-4D97-AF65-F5344CB8AC3E}">
        <p14:creationId xmlns:p14="http://schemas.microsoft.com/office/powerpoint/2010/main" val="3776594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A6151-A8C0-4684-D9D5-EBE15007A7D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50ABC55-D94E-8626-5CDB-D2E063965188}"/>
              </a:ext>
            </a:extLst>
          </p:cNvPr>
          <p:cNvPicPr>
            <a:picLocks noChangeAspect="1"/>
          </p:cNvPicPr>
          <p:nvPr/>
        </p:nvPicPr>
        <p:blipFill>
          <a:blip r:embed="rId3"/>
          <a:stretch>
            <a:fillRect/>
          </a:stretch>
        </p:blipFill>
        <p:spPr>
          <a:xfrm>
            <a:off x="1985389" y="1404655"/>
            <a:ext cx="8221222" cy="4048690"/>
          </a:xfrm>
          <a:prstGeom prst="rect">
            <a:avLst/>
          </a:prstGeom>
        </p:spPr>
      </p:pic>
    </p:spTree>
    <p:extLst>
      <p:ext uri="{BB962C8B-B14F-4D97-AF65-F5344CB8AC3E}">
        <p14:creationId xmlns:p14="http://schemas.microsoft.com/office/powerpoint/2010/main" val="1507844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42EFE-652A-B5AF-738F-C771496E355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B24273-DB9A-C22B-5CFC-A42116631E96}"/>
              </a:ext>
            </a:extLst>
          </p:cNvPr>
          <p:cNvPicPr>
            <a:picLocks noChangeAspect="1"/>
          </p:cNvPicPr>
          <p:nvPr/>
        </p:nvPicPr>
        <p:blipFill>
          <a:blip r:embed="rId2"/>
          <a:stretch>
            <a:fillRect/>
          </a:stretch>
        </p:blipFill>
        <p:spPr>
          <a:xfrm>
            <a:off x="1823441" y="661601"/>
            <a:ext cx="8545118" cy="5534797"/>
          </a:xfrm>
          <a:prstGeom prst="rect">
            <a:avLst/>
          </a:prstGeom>
        </p:spPr>
      </p:pic>
    </p:spTree>
    <p:extLst>
      <p:ext uri="{BB962C8B-B14F-4D97-AF65-F5344CB8AC3E}">
        <p14:creationId xmlns:p14="http://schemas.microsoft.com/office/powerpoint/2010/main" val="2179214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3AF13-7BC7-F4B4-39E7-CAD8BBA82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1CC906-0354-F60D-1CF7-2B682EB62FB2}"/>
              </a:ext>
            </a:extLst>
          </p:cNvPr>
          <p:cNvSpPr>
            <a:spLocks noGrp="1"/>
          </p:cNvSpPr>
          <p:nvPr>
            <p:ph type="title"/>
          </p:nvPr>
        </p:nvSpPr>
        <p:spPr/>
        <p:txBody>
          <a:bodyPr/>
          <a:lstStyle/>
          <a:p>
            <a:r>
              <a:rPr lang="en-US" dirty="0"/>
              <a:t>AWS Knowledge Checks</a:t>
            </a:r>
          </a:p>
        </p:txBody>
      </p:sp>
      <p:pic>
        <p:nvPicPr>
          <p:cNvPr id="5" name="Content Placeholder 4">
            <a:extLst>
              <a:ext uri="{FF2B5EF4-FFF2-40B4-BE49-F238E27FC236}">
                <a16:creationId xmlns:a16="http://schemas.microsoft.com/office/drawing/2014/main" id="{FBF85837-905B-7545-1688-F5753A1EE28C}"/>
              </a:ext>
            </a:extLst>
          </p:cNvPr>
          <p:cNvPicPr>
            <a:picLocks noGrp="1" noChangeAspect="1"/>
          </p:cNvPicPr>
          <p:nvPr>
            <p:ph idx="1"/>
          </p:nvPr>
        </p:nvPicPr>
        <p:blipFill>
          <a:blip r:embed="rId2"/>
          <a:stretch>
            <a:fillRect/>
          </a:stretch>
        </p:blipFill>
        <p:spPr>
          <a:xfrm>
            <a:off x="3089970" y="2587625"/>
            <a:ext cx="6008885" cy="3594100"/>
          </a:xfrm>
        </p:spPr>
      </p:pic>
    </p:spTree>
    <p:extLst>
      <p:ext uri="{BB962C8B-B14F-4D97-AF65-F5344CB8AC3E}">
        <p14:creationId xmlns:p14="http://schemas.microsoft.com/office/powerpoint/2010/main" val="1543313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FA715-9173-CBC6-25F0-C7C624FFC56D}"/>
            </a:ext>
          </a:extLst>
        </p:cNvPr>
        <p:cNvGrpSpPr/>
        <p:nvPr/>
      </p:nvGrpSpPr>
      <p:grpSpPr>
        <a:xfrm>
          <a:off x="0" y="0"/>
          <a:ext cx="0" cy="0"/>
          <a:chOff x="0" y="0"/>
          <a:chExt cx="0" cy="0"/>
        </a:xfrm>
      </p:grpSpPr>
    </p:spTree>
    <p:extLst>
      <p:ext uri="{BB962C8B-B14F-4D97-AF65-F5344CB8AC3E}">
        <p14:creationId xmlns:p14="http://schemas.microsoft.com/office/powerpoint/2010/main" val="2410202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9EB5-52B7-426D-E50F-1437363FF3C2}"/>
              </a:ext>
            </a:extLst>
          </p:cNvPr>
          <p:cNvSpPr>
            <a:spLocks noGrp="1"/>
          </p:cNvSpPr>
          <p:nvPr>
            <p:ph type="title"/>
          </p:nvPr>
        </p:nvSpPr>
        <p:spPr/>
        <p:txBody>
          <a:bodyPr>
            <a:noAutofit/>
          </a:bodyPr>
          <a:lstStyle/>
          <a:p>
            <a:r>
              <a:rPr lang="en-US" sz="4000" dirty="0"/>
              <a:t>Udemy databases &amp; analyses Summary</a:t>
            </a:r>
          </a:p>
        </p:txBody>
      </p:sp>
      <p:pic>
        <p:nvPicPr>
          <p:cNvPr id="7" name="Content Placeholder 6">
            <a:extLst>
              <a:ext uri="{FF2B5EF4-FFF2-40B4-BE49-F238E27FC236}">
                <a16:creationId xmlns:a16="http://schemas.microsoft.com/office/drawing/2014/main" id="{F73D60DF-6064-672C-27DC-5803D0592E2A}"/>
              </a:ext>
            </a:extLst>
          </p:cNvPr>
          <p:cNvPicPr>
            <a:picLocks noGrp="1" noChangeAspect="1"/>
          </p:cNvPicPr>
          <p:nvPr>
            <p:ph idx="1"/>
          </p:nvPr>
        </p:nvPicPr>
        <p:blipFill>
          <a:blip r:embed="rId2"/>
          <a:stretch>
            <a:fillRect/>
          </a:stretch>
        </p:blipFill>
        <p:spPr>
          <a:xfrm>
            <a:off x="2546391" y="2587625"/>
            <a:ext cx="7096044" cy="3594100"/>
          </a:xfrm>
        </p:spPr>
      </p:pic>
    </p:spTree>
    <p:extLst>
      <p:ext uri="{BB962C8B-B14F-4D97-AF65-F5344CB8AC3E}">
        <p14:creationId xmlns:p14="http://schemas.microsoft.com/office/powerpoint/2010/main" val="7646796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90D2F-AA7C-B3A1-61E7-F61762D5D5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88F9743-896C-8A84-DBBE-F6B0C6878A02}"/>
              </a:ext>
            </a:extLst>
          </p:cNvPr>
          <p:cNvPicPr>
            <a:picLocks noChangeAspect="1"/>
          </p:cNvPicPr>
          <p:nvPr/>
        </p:nvPicPr>
        <p:blipFill>
          <a:blip r:embed="rId2"/>
          <a:stretch>
            <a:fillRect/>
          </a:stretch>
        </p:blipFill>
        <p:spPr>
          <a:xfrm>
            <a:off x="2042547" y="1199839"/>
            <a:ext cx="8106906" cy="4458322"/>
          </a:xfrm>
          <a:prstGeom prst="rect">
            <a:avLst/>
          </a:prstGeom>
        </p:spPr>
      </p:pic>
    </p:spTree>
    <p:extLst>
      <p:ext uri="{BB962C8B-B14F-4D97-AF65-F5344CB8AC3E}">
        <p14:creationId xmlns:p14="http://schemas.microsoft.com/office/powerpoint/2010/main" val="18949595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81984-1279-EB51-80CE-1843F50F98A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0D87F8-B713-28E9-A3BC-123472856E64}"/>
              </a:ext>
            </a:extLst>
          </p:cNvPr>
          <p:cNvPicPr>
            <a:picLocks noChangeAspect="1"/>
          </p:cNvPicPr>
          <p:nvPr/>
        </p:nvPicPr>
        <p:blipFill>
          <a:blip r:embed="rId2"/>
          <a:stretch>
            <a:fillRect/>
          </a:stretch>
        </p:blipFill>
        <p:spPr>
          <a:xfrm>
            <a:off x="1790099" y="956917"/>
            <a:ext cx="8611802" cy="4944165"/>
          </a:xfrm>
          <a:prstGeom prst="rect">
            <a:avLst/>
          </a:prstGeom>
        </p:spPr>
      </p:pic>
    </p:spTree>
    <p:extLst>
      <p:ext uri="{BB962C8B-B14F-4D97-AF65-F5344CB8AC3E}">
        <p14:creationId xmlns:p14="http://schemas.microsoft.com/office/powerpoint/2010/main" val="19077856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84808-7DB1-B0C8-F962-BAEEEAFE72E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5FB71B3-F257-9AB1-2A4C-AE55DFA2820B}"/>
              </a:ext>
            </a:extLst>
          </p:cNvPr>
          <p:cNvPicPr>
            <a:picLocks noChangeAspect="1"/>
          </p:cNvPicPr>
          <p:nvPr/>
        </p:nvPicPr>
        <p:blipFill>
          <a:blip r:embed="rId2"/>
          <a:stretch>
            <a:fillRect/>
          </a:stretch>
        </p:blipFill>
        <p:spPr>
          <a:xfrm>
            <a:off x="1952046" y="852128"/>
            <a:ext cx="8287907" cy="5153744"/>
          </a:xfrm>
          <a:prstGeom prst="rect">
            <a:avLst/>
          </a:prstGeom>
        </p:spPr>
      </p:pic>
    </p:spTree>
    <p:extLst>
      <p:ext uri="{BB962C8B-B14F-4D97-AF65-F5344CB8AC3E}">
        <p14:creationId xmlns:p14="http://schemas.microsoft.com/office/powerpoint/2010/main" val="2906057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E8F7E-A255-8F9D-A26C-A776DC65F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61FA8CF-F095-CFFE-E6AE-B6E3F98B37A5}"/>
              </a:ext>
            </a:extLst>
          </p:cNvPr>
          <p:cNvPicPr>
            <a:picLocks noChangeAspect="1"/>
          </p:cNvPicPr>
          <p:nvPr/>
        </p:nvPicPr>
        <p:blipFill>
          <a:blip r:embed="rId2"/>
          <a:stretch>
            <a:fillRect/>
          </a:stretch>
        </p:blipFill>
        <p:spPr>
          <a:xfrm>
            <a:off x="2123520" y="1323681"/>
            <a:ext cx="7944959" cy="4210638"/>
          </a:xfrm>
          <a:prstGeom prst="rect">
            <a:avLst/>
          </a:prstGeom>
        </p:spPr>
      </p:pic>
    </p:spTree>
    <p:extLst>
      <p:ext uri="{BB962C8B-B14F-4D97-AF65-F5344CB8AC3E}">
        <p14:creationId xmlns:p14="http://schemas.microsoft.com/office/powerpoint/2010/main" val="31953615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94418-13A3-F45E-3878-6FBEBC9272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0280996-5855-94A2-A2F2-EA5CC7B399E0}"/>
              </a:ext>
            </a:extLst>
          </p:cNvPr>
          <p:cNvPicPr>
            <a:picLocks noChangeAspect="1"/>
          </p:cNvPicPr>
          <p:nvPr/>
        </p:nvPicPr>
        <p:blipFill>
          <a:blip r:embed="rId2"/>
          <a:stretch>
            <a:fillRect/>
          </a:stretch>
        </p:blipFill>
        <p:spPr>
          <a:xfrm>
            <a:off x="1990152" y="1428471"/>
            <a:ext cx="8211696" cy="4001058"/>
          </a:xfrm>
          <a:prstGeom prst="rect">
            <a:avLst/>
          </a:prstGeom>
        </p:spPr>
      </p:pic>
    </p:spTree>
    <p:extLst>
      <p:ext uri="{BB962C8B-B14F-4D97-AF65-F5344CB8AC3E}">
        <p14:creationId xmlns:p14="http://schemas.microsoft.com/office/powerpoint/2010/main" val="32230716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EBAB-013E-D8DC-5951-EE815A3F843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F31256-229C-A000-7446-D9B3C8F7EB4E}"/>
              </a:ext>
            </a:extLst>
          </p:cNvPr>
          <p:cNvPicPr>
            <a:picLocks noChangeAspect="1"/>
          </p:cNvPicPr>
          <p:nvPr/>
        </p:nvPicPr>
        <p:blipFill>
          <a:blip r:embed="rId2"/>
          <a:stretch>
            <a:fillRect/>
          </a:stretch>
        </p:blipFill>
        <p:spPr>
          <a:xfrm>
            <a:off x="2180678" y="1690445"/>
            <a:ext cx="7830643" cy="3477110"/>
          </a:xfrm>
          <a:prstGeom prst="rect">
            <a:avLst/>
          </a:prstGeom>
        </p:spPr>
      </p:pic>
    </p:spTree>
    <p:extLst>
      <p:ext uri="{BB962C8B-B14F-4D97-AF65-F5344CB8AC3E}">
        <p14:creationId xmlns:p14="http://schemas.microsoft.com/office/powerpoint/2010/main" val="6263865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E3BDD-66C4-F3A6-F67A-94691986B9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6F79D34-EAFC-9C09-D24F-3DF99499102D}"/>
              </a:ext>
            </a:extLst>
          </p:cNvPr>
          <p:cNvPicPr>
            <a:picLocks noChangeAspect="1"/>
          </p:cNvPicPr>
          <p:nvPr/>
        </p:nvPicPr>
        <p:blipFill>
          <a:blip r:embed="rId2"/>
          <a:stretch>
            <a:fillRect/>
          </a:stretch>
        </p:blipFill>
        <p:spPr>
          <a:xfrm>
            <a:off x="1813915" y="814022"/>
            <a:ext cx="8564170" cy="5229955"/>
          </a:xfrm>
          <a:prstGeom prst="rect">
            <a:avLst/>
          </a:prstGeom>
        </p:spPr>
      </p:pic>
    </p:spTree>
    <p:extLst>
      <p:ext uri="{BB962C8B-B14F-4D97-AF65-F5344CB8AC3E}">
        <p14:creationId xmlns:p14="http://schemas.microsoft.com/office/powerpoint/2010/main" val="4080389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38E33-FAFB-E1C9-2297-9DAFF21B9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1EA726-E028-487F-9C3C-EEE9E9362FD5}"/>
              </a:ext>
            </a:extLst>
          </p:cNvPr>
          <p:cNvPicPr>
            <a:picLocks noChangeAspect="1"/>
          </p:cNvPicPr>
          <p:nvPr/>
        </p:nvPicPr>
        <p:blipFill>
          <a:blip r:embed="rId2"/>
          <a:stretch>
            <a:fillRect/>
          </a:stretch>
        </p:blipFill>
        <p:spPr>
          <a:xfrm>
            <a:off x="1980625" y="1685681"/>
            <a:ext cx="8230749" cy="3486637"/>
          </a:xfrm>
          <a:prstGeom prst="rect">
            <a:avLst/>
          </a:prstGeom>
        </p:spPr>
      </p:pic>
    </p:spTree>
    <p:extLst>
      <p:ext uri="{BB962C8B-B14F-4D97-AF65-F5344CB8AC3E}">
        <p14:creationId xmlns:p14="http://schemas.microsoft.com/office/powerpoint/2010/main" val="28920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B483F-0C57-E584-DF0E-70408DA4A46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2B10758-2776-5212-C733-73E9E94D909C}"/>
              </a:ext>
            </a:extLst>
          </p:cNvPr>
          <p:cNvPicPr>
            <a:picLocks noChangeAspect="1"/>
          </p:cNvPicPr>
          <p:nvPr/>
        </p:nvPicPr>
        <p:blipFill>
          <a:blip r:embed="rId2"/>
          <a:stretch>
            <a:fillRect/>
          </a:stretch>
        </p:blipFill>
        <p:spPr>
          <a:xfrm>
            <a:off x="1980625" y="990259"/>
            <a:ext cx="8230749" cy="4877481"/>
          </a:xfrm>
          <a:prstGeom prst="rect">
            <a:avLst/>
          </a:prstGeom>
        </p:spPr>
      </p:pic>
    </p:spTree>
    <p:extLst>
      <p:ext uri="{BB962C8B-B14F-4D97-AF65-F5344CB8AC3E}">
        <p14:creationId xmlns:p14="http://schemas.microsoft.com/office/powerpoint/2010/main" val="1625305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897FC-3911-0F84-EA9E-B8972B437CD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69C878F-8259-8F13-47F8-4D48A319C65D}"/>
              </a:ext>
            </a:extLst>
          </p:cNvPr>
          <p:cNvPicPr>
            <a:picLocks noChangeAspect="1"/>
          </p:cNvPicPr>
          <p:nvPr/>
        </p:nvPicPr>
        <p:blipFill>
          <a:blip r:embed="rId2"/>
          <a:stretch>
            <a:fillRect/>
          </a:stretch>
        </p:blipFill>
        <p:spPr>
          <a:xfrm>
            <a:off x="1728178" y="761628"/>
            <a:ext cx="8735644" cy="5334744"/>
          </a:xfrm>
          <a:prstGeom prst="rect">
            <a:avLst/>
          </a:prstGeom>
        </p:spPr>
      </p:pic>
    </p:spTree>
    <p:extLst>
      <p:ext uri="{BB962C8B-B14F-4D97-AF65-F5344CB8AC3E}">
        <p14:creationId xmlns:p14="http://schemas.microsoft.com/office/powerpoint/2010/main" val="27372974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F790-D060-B1F9-E9C2-68DF1FEA637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CF68A8C-907D-77AE-D045-243F252C8AEF}"/>
              </a:ext>
            </a:extLst>
          </p:cNvPr>
          <p:cNvPicPr>
            <a:picLocks noChangeAspect="1"/>
          </p:cNvPicPr>
          <p:nvPr/>
        </p:nvPicPr>
        <p:blipFill>
          <a:blip r:embed="rId2"/>
          <a:stretch>
            <a:fillRect/>
          </a:stretch>
        </p:blipFill>
        <p:spPr>
          <a:xfrm>
            <a:off x="2199731" y="1623760"/>
            <a:ext cx="7792537" cy="3610479"/>
          </a:xfrm>
          <a:prstGeom prst="rect">
            <a:avLst/>
          </a:prstGeom>
        </p:spPr>
      </p:pic>
    </p:spTree>
    <p:extLst>
      <p:ext uri="{BB962C8B-B14F-4D97-AF65-F5344CB8AC3E}">
        <p14:creationId xmlns:p14="http://schemas.microsoft.com/office/powerpoint/2010/main" val="34254832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04835-AD8B-409B-AFA7-F66B1A68B82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4FF525-53E0-746C-744B-7D430895A89F}"/>
              </a:ext>
            </a:extLst>
          </p:cNvPr>
          <p:cNvPicPr>
            <a:picLocks noChangeAspect="1"/>
          </p:cNvPicPr>
          <p:nvPr/>
        </p:nvPicPr>
        <p:blipFill>
          <a:blip r:embed="rId2"/>
          <a:stretch>
            <a:fillRect/>
          </a:stretch>
        </p:blipFill>
        <p:spPr>
          <a:xfrm>
            <a:off x="2042547" y="933101"/>
            <a:ext cx="8106906" cy="4991797"/>
          </a:xfrm>
          <a:prstGeom prst="rect">
            <a:avLst/>
          </a:prstGeom>
        </p:spPr>
      </p:pic>
    </p:spTree>
    <p:extLst>
      <p:ext uri="{BB962C8B-B14F-4D97-AF65-F5344CB8AC3E}">
        <p14:creationId xmlns:p14="http://schemas.microsoft.com/office/powerpoint/2010/main" val="37146451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178BA-83F5-0003-3D11-240C7C7779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B91025-73A8-0E77-BA99-BCE48E23C8BD}"/>
              </a:ext>
            </a:extLst>
          </p:cNvPr>
          <p:cNvPicPr>
            <a:picLocks noChangeAspect="1"/>
          </p:cNvPicPr>
          <p:nvPr/>
        </p:nvPicPr>
        <p:blipFill>
          <a:blip r:embed="rId2"/>
          <a:stretch>
            <a:fillRect/>
          </a:stretch>
        </p:blipFill>
        <p:spPr>
          <a:xfrm>
            <a:off x="1766283" y="1314155"/>
            <a:ext cx="8659433" cy="4229690"/>
          </a:xfrm>
          <a:prstGeom prst="rect">
            <a:avLst/>
          </a:prstGeom>
        </p:spPr>
      </p:pic>
    </p:spTree>
    <p:extLst>
      <p:ext uri="{BB962C8B-B14F-4D97-AF65-F5344CB8AC3E}">
        <p14:creationId xmlns:p14="http://schemas.microsoft.com/office/powerpoint/2010/main" val="8628357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82D55-E230-EFD7-352A-0E1E7C3A6D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9B81FF-67B0-CC05-2EB6-F288DBA289A2}"/>
              </a:ext>
            </a:extLst>
          </p:cNvPr>
          <p:cNvPicPr>
            <a:picLocks noChangeAspect="1"/>
          </p:cNvPicPr>
          <p:nvPr/>
        </p:nvPicPr>
        <p:blipFill>
          <a:blip r:embed="rId2"/>
          <a:stretch>
            <a:fillRect/>
          </a:stretch>
        </p:blipFill>
        <p:spPr>
          <a:xfrm>
            <a:off x="1918704" y="1499918"/>
            <a:ext cx="8354591" cy="3858163"/>
          </a:xfrm>
          <a:prstGeom prst="rect">
            <a:avLst/>
          </a:prstGeom>
        </p:spPr>
      </p:pic>
    </p:spTree>
    <p:extLst>
      <p:ext uri="{BB962C8B-B14F-4D97-AF65-F5344CB8AC3E}">
        <p14:creationId xmlns:p14="http://schemas.microsoft.com/office/powerpoint/2010/main" val="1114806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A1110-EEF0-3114-3394-2F73D3F992C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C2BBEA3-4886-DCBC-DFE4-933C3B07F4F5}"/>
              </a:ext>
            </a:extLst>
          </p:cNvPr>
          <p:cNvPicPr>
            <a:picLocks noChangeAspect="1"/>
          </p:cNvPicPr>
          <p:nvPr/>
        </p:nvPicPr>
        <p:blipFill>
          <a:blip r:embed="rId2"/>
          <a:stretch>
            <a:fillRect/>
          </a:stretch>
        </p:blipFill>
        <p:spPr>
          <a:xfrm>
            <a:off x="2052073" y="1571366"/>
            <a:ext cx="8087854" cy="3715268"/>
          </a:xfrm>
          <a:prstGeom prst="rect">
            <a:avLst/>
          </a:prstGeom>
        </p:spPr>
      </p:pic>
    </p:spTree>
    <p:extLst>
      <p:ext uri="{BB962C8B-B14F-4D97-AF65-F5344CB8AC3E}">
        <p14:creationId xmlns:p14="http://schemas.microsoft.com/office/powerpoint/2010/main" val="7519386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A1470-1385-931E-0EBD-EFA980DB97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C46FC9-EFCE-6DC4-E942-9C3AD761121D}"/>
              </a:ext>
            </a:extLst>
          </p:cNvPr>
          <p:cNvPicPr>
            <a:picLocks noChangeAspect="1"/>
          </p:cNvPicPr>
          <p:nvPr/>
        </p:nvPicPr>
        <p:blipFill>
          <a:blip r:embed="rId2"/>
          <a:stretch>
            <a:fillRect/>
          </a:stretch>
        </p:blipFill>
        <p:spPr>
          <a:xfrm>
            <a:off x="2256889" y="1866682"/>
            <a:ext cx="7678222" cy="3124636"/>
          </a:xfrm>
          <a:prstGeom prst="rect">
            <a:avLst/>
          </a:prstGeom>
        </p:spPr>
      </p:pic>
    </p:spTree>
    <p:extLst>
      <p:ext uri="{BB962C8B-B14F-4D97-AF65-F5344CB8AC3E}">
        <p14:creationId xmlns:p14="http://schemas.microsoft.com/office/powerpoint/2010/main" val="10407420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CDB5-7A8D-F155-8712-370CF1C3AF37}"/>
              </a:ext>
            </a:extLst>
          </p:cNvPr>
          <p:cNvSpPr>
            <a:spLocks noGrp="1"/>
          </p:cNvSpPr>
          <p:nvPr>
            <p:ph type="title"/>
          </p:nvPr>
        </p:nvSpPr>
        <p:spPr/>
        <p:txBody>
          <a:bodyPr>
            <a:noAutofit/>
          </a:bodyPr>
          <a:lstStyle/>
          <a:p>
            <a:r>
              <a:rPr lang="en-US" sz="4800" dirty="0"/>
              <a:t>Udemy – Other compute services </a:t>
            </a:r>
          </a:p>
        </p:txBody>
      </p:sp>
      <p:pic>
        <p:nvPicPr>
          <p:cNvPr id="5" name="Content Placeholder 4">
            <a:extLst>
              <a:ext uri="{FF2B5EF4-FFF2-40B4-BE49-F238E27FC236}">
                <a16:creationId xmlns:a16="http://schemas.microsoft.com/office/drawing/2014/main" id="{493E7AA1-596C-5EF8-7F46-12456312758F}"/>
              </a:ext>
            </a:extLst>
          </p:cNvPr>
          <p:cNvPicPr>
            <a:picLocks noGrp="1" noChangeAspect="1"/>
          </p:cNvPicPr>
          <p:nvPr>
            <p:ph idx="1"/>
          </p:nvPr>
        </p:nvPicPr>
        <p:blipFill>
          <a:blip r:embed="rId2"/>
          <a:stretch>
            <a:fillRect/>
          </a:stretch>
        </p:blipFill>
        <p:spPr>
          <a:xfrm>
            <a:off x="2421610" y="2587625"/>
            <a:ext cx="7345606" cy="3594100"/>
          </a:xfrm>
        </p:spPr>
      </p:pic>
    </p:spTree>
    <p:extLst>
      <p:ext uri="{BB962C8B-B14F-4D97-AF65-F5344CB8AC3E}">
        <p14:creationId xmlns:p14="http://schemas.microsoft.com/office/powerpoint/2010/main" val="36188659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C5598-A2F6-285B-4002-F98915CD27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149B67-30DA-368C-CCE3-E1BEB022D530}"/>
              </a:ext>
            </a:extLst>
          </p:cNvPr>
          <p:cNvPicPr>
            <a:picLocks noChangeAspect="1"/>
          </p:cNvPicPr>
          <p:nvPr/>
        </p:nvPicPr>
        <p:blipFill>
          <a:blip r:embed="rId2"/>
          <a:stretch>
            <a:fillRect/>
          </a:stretch>
        </p:blipFill>
        <p:spPr>
          <a:xfrm>
            <a:off x="1813915" y="1014075"/>
            <a:ext cx="8564170" cy="4829849"/>
          </a:xfrm>
          <a:prstGeom prst="rect">
            <a:avLst/>
          </a:prstGeom>
        </p:spPr>
      </p:pic>
    </p:spTree>
    <p:extLst>
      <p:ext uri="{BB962C8B-B14F-4D97-AF65-F5344CB8AC3E}">
        <p14:creationId xmlns:p14="http://schemas.microsoft.com/office/powerpoint/2010/main" val="253938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0762F-8B82-60F4-DAC1-B63A7530C35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B5C80FD-402D-8063-18FF-831BF3D35DF7}"/>
              </a:ext>
            </a:extLst>
          </p:cNvPr>
          <p:cNvPicPr>
            <a:picLocks noChangeAspect="1"/>
          </p:cNvPicPr>
          <p:nvPr/>
        </p:nvPicPr>
        <p:blipFill>
          <a:blip r:embed="rId2"/>
          <a:stretch>
            <a:fillRect/>
          </a:stretch>
        </p:blipFill>
        <p:spPr>
          <a:xfrm>
            <a:off x="1980625" y="1461813"/>
            <a:ext cx="8230749" cy="3934374"/>
          </a:xfrm>
          <a:prstGeom prst="rect">
            <a:avLst/>
          </a:prstGeom>
        </p:spPr>
      </p:pic>
    </p:spTree>
    <p:extLst>
      <p:ext uri="{BB962C8B-B14F-4D97-AF65-F5344CB8AC3E}">
        <p14:creationId xmlns:p14="http://schemas.microsoft.com/office/powerpoint/2010/main" val="3484101304"/>
      </p:ext>
    </p:extLst>
  </p:cSld>
  <p:clrMapOvr>
    <a:masterClrMapping/>
  </p:clrMapOvr>
</p:sld>
</file>

<file path=ppt/theme/theme1.xml><?xml version="1.0" encoding="utf-8"?>
<a:theme xmlns:a="http://schemas.openxmlformats.org/drawingml/2006/main" name="JuxtaposeVTI">
  <a:themeElements>
    <a:clrScheme name="AnalogousFromLightSeedLeftStep">
      <a:dk1>
        <a:srgbClr val="000000"/>
      </a:dk1>
      <a:lt1>
        <a:srgbClr val="FFFFFF"/>
      </a:lt1>
      <a:dk2>
        <a:srgbClr val="242841"/>
      </a:dk2>
      <a:lt2>
        <a:srgbClr val="E8E7E2"/>
      </a:lt2>
      <a:accent1>
        <a:srgbClr val="8891D5"/>
      </a:accent1>
      <a:accent2>
        <a:srgbClr val="6DA0CB"/>
      </a:accent2>
      <a:accent3>
        <a:srgbClr val="6EADB1"/>
      </a:accent3>
      <a:accent4>
        <a:srgbClr val="61B495"/>
      </a:accent4>
      <a:accent5>
        <a:srgbClr val="6BB47B"/>
      </a:accent5>
      <a:accent6>
        <a:srgbClr val="72B461"/>
      </a:accent6>
      <a:hlink>
        <a:srgbClr val="8A8453"/>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492</TotalTime>
  <Words>1352</Words>
  <Application>Microsoft Office PowerPoint</Application>
  <PresentationFormat>Widescreen</PresentationFormat>
  <Paragraphs>83</Paragraphs>
  <Slides>217</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217</vt:i4>
      </vt:variant>
    </vt:vector>
  </HeadingPairs>
  <TitlesOfParts>
    <vt:vector size="226" baseType="lpstr">
      <vt:lpstr>Aptos</vt:lpstr>
      <vt:lpstr>Arial</vt:lpstr>
      <vt:lpstr>Calibri</vt:lpstr>
      <vt:lpstr>Franklin Gothic Demi Cond</vt:lpstr>
      <vt:lpstr>Franklin Gothic Medium</vt:lpstr>
      <vt:lpstr>Udemy Sans</vt:lpstr>
      <vt:lpstr>var(--font-stack-text)</vt:lpstr>
      <vt:lpstr>Wingdings</vt:lpstr>
      <vt:lpstr>JuxtaposeVTI</vt:lpstr>
      <vt:lpstr>Questions &amp; Knowledge Checks</vt:lpstr>
      <vt:lpstr>What is Completeness of vision</vt:lpstr>
      <vt:lpstr>Edge Location vs POP</vt:lpstr>
      <vt:lpstr>AWS CAF</vt:lpstr>
      <vt:lpstr>AWS CAF</vt:lpstr>
      <vt:lpstr>AWS CAF</vt:lpstr>
      <vt:lpstr>PowerPoint Presentation</vt:lpstr>
      <vt:lpstr>AWS Knowledge Checks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Rest is here</vt:lpstr>
      <vt:lpstr>Udemy intro part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Iam part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EC2 Udemy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Ec2 isnatance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elb &amp; asp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Amazon s3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databases &amp; analyses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 Other compute services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ECS, Lamda ,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global infrastructure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cloud integration questions</vt:lpstr>
      <vt:lpstr>PowerPoint Presentation</vt:lpstr>
      <vt:lpstr>PowerPoint Presentation</vt:lpstr>
      <vt:lpstr>PowerPoint Presentation</vt:lpstr>
      <vt:lpstr>PowerPoint Presentation</vt:lpstr>
      <vt:lpstr>PowerPoint Presentation</vt:lpstr>
      <vt:lpstr>Udemy cloud monitoring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VPC &amp; Networking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Security &amp; Compliance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Account Management, Billing &amp; Support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Advanced Identity Quiz</vt:lpstr>
      <vt:lpstr>PowerPoint Presentation</vt:lpstr>
      <vt:lpstr>PowerPoint Presentation</vt:lpstr>
      <vt:lpstr>PowerPoint Presentation</vt:lpstr>
      <vt:lpstr>Udemy Machine Learning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Udemy other services qiuz</vt:lpstr>
      <vt:lpstr>PowerPoint Presentation</vt:lpstr>
      <vt:lpstr>PowerPoint Presentation</vt:lpstr>
      <vt:lpstr>PowerPoint Presentation</vt:lpstr>
      <vt:lpstr>PowerPoint Presentation</vt:lpstr>
      <vt:lpstr>Udemy AWS Architecting &amp; Ecosystem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Alhusainy</dc:creator>
  <cp:lastModifiedBy>Ahmed Alhusainy</cp:lastModifiedBy>
  <cp:revision>29</cp:revision>
  <dcterms:created xsi:type="dcterms:W3CDTF">2025-01-17T13:28:49Z</dcterms:created>
  <dcterms:modified xsi:type="dcterms:W3CDTF">2025-01-22T21:02:37Z</dcterms:modified>
</cp:coreProperties>
</file>